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268" r:id="rId4"/>
    <p:sldId id="259" r:id="rId5"/>
    <p:sldId id="269" r:id="rId6"/>
    <p:sldId id="258" r:id="rId7"/>
    <p:sldId id="270" r:id="rId8"/>
    <p:sldId id="263" r:id="rId9"/>
    <p:sldId id="264" r:id="rId10"/>
    <p:sldId id="266" r:id="rId11"/>
    <p:sldId id="260" r:id="rId12"/>
    <p:sldId id="261" r:id="rId13"/>
    <p:sldId id="279" r:id="rId14"/>
    <p:sldId id="283" r:id="rId15"/>
    <p:sldId id="290" r:id="rId16"/>
    <p:sldId id="281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3" r:id="rId25"/>
    <p:sldId id="292" r:id="rId26"/>
    <p:sldId id="294" r:id="rId27"/>
    <p:sldId id="295" r:id="rId28"/>
    <p:sldId id="296" r:id="rId29"/>
    <p:sldId id="297" r:id="rId30"/>
    <p:sldId id="298" r:id="rId31"/>
    <p:sldId id="300" r:id="rId32"/>
    <p:sldId id="299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8" r:id="rId48"/>
    <p:sldId id="315" r:id="rId49"/>
    <p:sldId id="316" r:id="rId50"/>
    <p:sldId id="317" r:id="rId51"/>
    <p:sldId id="267" r:id="rId52"/>
    <p:sldId id="271" r:id="rId53"/>
    <p:sldId id="272" r:id="rId54"/>
    <p:sldId id="274" r:id="rId55"/>
    <p:sldId id="276" r:id="rId56"/>
    <p:sldId id="278" r:id="rId57"/>
    <p:sldId id="356" r:id="rId58"/>
    <p:sldId id="320" r:id="rId59"/>
    <p:sldId id="340" r:id="rId60"/>
    <p:sldId id="282" r:id="rId61"/>
    <p:sldId id="322" r:id="rId62"/>
    <p:sldId id="324" r:id="rId63"/>
    <p:sldId id="325" r:id="rId64"/>
    <p:sldId id="327" r:id="rId65"/>
    <p:sldId id="329" r:id="rId66"/>
    <p:sldId id="331" r:id="rId67"/>
    <p:sldId id="332" r:id="rId68"/>
    <p:sldId id="334" r:id="rId69"/>
    <p:sldId id="336" r:id="rId70"/>
    <p:sldId id="338" r:id="rId71"/>
    <p:sldId id="341" r:id="rId72"/>
    <p:sldId id="342" r:id="rId73"/>
    <p:sldId id="343" r:id="rId74"/>
    <p:sldId id="346" r:id="rId75"/>
    <p:sldId id="347" r:id="rId76"/>
    <p:sldId id="351" r:id="rId77"/>
    <p:sldId id="350" r:id="rId78"/>
    <p:sldId id="357" r:id="rId79"/>
    <p:sldId id="359" r:id="rId80"/>
    <p:sldId id="358" r:id="rId81"/>
    <p:sldId id="352" r:id="rId82"/>
    <p:sldId id="354" r:id="rId8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6" autoAdjust="0"/>
    <p:restoredTop sz="86455" autoAdjust="0"/>
  </p:normalViewPr>
  <p:slideViewPr>
    <p:cSldViewPr>
      <p:cViewPr varScale="1">
        <p:scale>
          <a:sx n="65" d="100"/>
          <a:sy n="65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6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1BAC8D-6D46-4101-9001-E7C02110F49B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5355DD-3519-490D-A5A5-F5DA8C551D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502484-E5D8-4D53-86A0-5E0DDF38C8D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CE7F68-A811-4C54-BEA7-30A0D363C49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A9E858-6467-47E1-8D56-D7504C8B7D22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19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47DE2-8872-402D-B7DC-34B224E3B19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39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C30F50-9921-4BEC-8C90-8912DC20DA9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901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2FA09C-4413-4F95-80FA-123664168B0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921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764F14-06A9-4988-9728-30F6613E63A8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B0F7-B25C-4E3D-86E0-50E1EB91B785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ABD8-9807-48C7-93A0-56B03BB167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F6F9B-F2D5-4F89-B9E4-8EC8816CD0A3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451D-6C33-455D-B060-2E9C79BCD9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4032-ADA1-4A76-B4EC-C6F3D6766BD2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A9BE-A298-41DB-B2FA-5FD3208A88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9E43-BF76-451D-B207-4AB75B22813C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0DA8-24B0-4BA7-B3FC-BB5CE160C5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5A98-F155-43AD-B75E-CEF0FBE88EEC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7D9D-FA9D-439B-973E-2BA607BC5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0B95-B6C4-4310-AA23-1A3E81669D3C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AB78-3198-467C-8701-9174ED226D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E386-8898-4562-8C83-2A30C1E1B14E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CDCF-98BE-43E8-9C18-D9CEBF5334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E984-C8B0-4DD7-9530-55057E5F355A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893C-1178-432F-A76C-9CD10686D4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F5E7-F910-45B4-93B0-40E56749936F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FC33-CDCF-4257-8CC8-B622030752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9BE9-6B55-4A48-92C8-F76610E94185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041A-7573-4A80-B0DF-6F5986E153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1C08-F235-4AF7-937E-D7BCE549B47E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E316-AB27-46AF-B8A9-2DA26E1AF3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B22E4-7C35-41D7-9693-25C230DE2707}" type="datetimeFigureOut">
              <a:rPr lang="fr-FR"/>
              <a:pPr>
                <a:defRPr/>
              </a:pPr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ECAFC-29EC-4135-9F3F-B3DE164A86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/>
          <a:p>
            <a:r>
              <a:rPr lang="fr-FR" sz="4800" b="1" smtClean="0">
                <a:solidFill>
                  <a:srgbClr val="FF0000"/>
                </a:solidFill>
              </a:rPr>
              <a:t>LES POLYTRAUMATISMES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49725"/>
            <a:ext cx="6400800" cy="18716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4100" b="1" dirty="0" smtClean="0">
                <a:solidFill>
                  <a:schemeClr val="tx1"/>
                </a:solidFill>
              </a:rPr>
              <a:t>IFSI 2017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4100" b="1" dirty="0" smtClean="0">
                <a:solidFill>
                  <a:schemeClr val="tx1"/>
                </a:solidFill>
              </a:rPr>
              <a:t>1</a:t>
            </a:r>
            <a:r>
              <a:rPr lang="fr-FR" sz="4100" b="1" baseline="30000" dirty="0" smtClean="0">
                <a:solidFill>
                  <a:schemeClr val="tx1"/>
                </a:solidFill>
              </a:rPr>
              <a:t>ère</a:t>
            </a:r>
            <a:r>
              <a:rPr lang="fr-FR" sz="4100" b="1" dirty="0" smtClean="0">
                <a:solidFill>
                  <a:schemeClr val="tx1"/>
                </a:solidFill>
              </a:rPr>
              <a:t> année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Dr J. MORANT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Réanimation polyvalente 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765175"/>
            <a:ext cx="5969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Aspects lésionnels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i="1" smtClean="0"/>
              <a:t>Regel. J Trauma. 1995</a:t>
            </a:r>
          </a:p>
          <a:p>
            <a:pPr marL="0" indent="0">
              <a:buFont typeface="Arial" charset="0"/>
              <a:buNone/>
            </a:pPr>
            <a:r>
              <a:rPr lang="fr-FR" sz="1800" i="1" smtClean="0"/>
              <a:t>	</a:t>
            </a:r>
            <a:r>
              <a:rPr lang="fr-FR" sz="1800" smtClean="0"/>
              <a:t>Enquête épidémiologique allemande sur 19 ans (1972 à 1991)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3406 patients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Mortalité globale : 37% sur la 1ère décade, 22% sur la 2ème décade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Traumatisme des membres : 86%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Traumatisme crânien : 69%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Traumatisme thoracique : 62%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Traumatisme abdominal : 36%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Traumatisme pelvien : 28%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Traumatisme rachidien : 14%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Mortalité</a:t>
            </a:r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5 millions de décès dans le monde en 2000, plus de 8 millions prévus en 2020 (OMS)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1</a:t>
            </a:r>
            <a:r>
              <a:rPr lang="fr-FR" sz="1800" b="1" baseline="30000" smtClean="0"/>
              <a:t>ère</a:t>
            </a:r>
            <a:r>
              <a:rPr lang="fr-FR" sz="1800" b="1" smtClean="0"/>
              <a:t> cause de mortalité chez l’homme de moins de 40 ans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1</a:t>
            </a:r>
            <a:r>
              <a:rPr lang="fr-FR" sz="1800" baseline="30000" smtClean="0"/>
              <a:t>ère</a:t>
            </a:r>
            <a:r>
              <a:rPr lang="fr-FR" sz="1800" smtClean="0"/>
              <a:t> cause d’années de vie perdue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4</a:t>
            </a:r>
            <a:r>
              <a:rPr lang="fr-FR" sz="1800" baseline="30000" smtClean="0"/>
              <a:t>ème</a:t>
            </a:r>
            <a:r>
              <a:rPr lang="fr-FR" sz="1800" smtClean="0"/>
              <a:t> cause de mortalité tous âges confondus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Source de handicap notamment chez les sujets jeunes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Répartition des décès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Décès immédiats (0 à 1h) : 50%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Décès précoces (1 à 24h) : 30%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Décès tardifs (&gt; 24h) : 20%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30 à 50% des décès précoces par hémorragie non contrôlée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</p:txBody>
      </p:sp>
      <p:sp>
        <p:nvSpPr>
          <p:cNvPr id="4" name="Accolade fermante 3"/>
          <p:cNvSpPr/>
          <p:nvPr/>
        </p:nvSpPr>
        <p:spPr>
          <a:xfrm>
            <a:off x="4529138" y="3976688"/>
            <a:ext cx="168275" cy="584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04" name="ZoneTexte 5"/>
          <p:cNvSpPr txBox="1">
            <a:spLocks noChangeArrowheads="1"/>
          </p:cNvSpPr>
          <p:nvPr/>
        </p:nvSpPr>
        <p:spPr bwMode="auto">
          <a:xfrm>
            <a:off x="4859338" y="4084638"/>
            <a:ext cx="410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Atteintes du SNC, lésions hémorragiques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4113213" y="4597400"/>
            <a:ext cx="153987" cy="2857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06" name="ZoneTexte 7"/>
          <p:cNvSpPr txBox="1">
            <a:spLocks noChangeArrowheads="1"/>
          </p:cNvSpPr>
          <p:nvPr/>
        </p:nvSpPr>
        <p:spPr bwMode="auto">
          <a:xfrm>
            <a:off x="4459288" y="4556125"/>
            <a:ext cx="3743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Défaillance multi-viscérale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Mortalité évitable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Jusqu’à 30% de décès évitables dans certaines études 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2 éléments principaux : le </a:t>
            </a:r>
            <a:r>
              <a:rPr lang="fr-FR" sz="1800" b="1" dirty="0" smtClean="0"/>
              <a:t>choc hémorragique </a:t>
            </a:r>
            <a:r>
              <a:rPr lang="fr-FR" sz="1800" dirty="0" smtClean="0"/>
              <a:t>et le </a:t>
            </a:r>
            <a:r>
              <a:rPr lang="fr-FR" sz="1800" b="1" dirty="0" smtClean="0"/>
              <a:t>délai de prise en charge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i="1" dirty="0" smtClean="0"/>
              <a:t>Kreis. J Trauma. 1986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21% de décès évitables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Délai avant la chirurgie incriminé dans 40% des cas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i="1" dirty="0" err="1" smtClean="0"/>
              <a:t>Gruen</a:t>
            </a:r>
            <a:r>
              <a:rPr lang="fr-FR" sz="1800" i="1" dirty="0" smtClean="0"/>
              <a:t>. Ann </a:t>
            </a:r>
            <a:r>
              <a:rPr lang="fr-FR" sz="1800" i="1" dirty="0" err="1" smtClean="0"/>
              <a:t>Surg</a:t>
            </a:r>
            <a:r>
              <a:rPr lang="fr-FR" sz="1800" i="1" dirty="0" smtClean="0"/>
              <a:t>. 2006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44401 patients entre 1996 et 2004 dans un Trauma Center de niveau 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Mortalité globale : 5,8%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Mortalité évitable </a:t>
            </a:r>
            <a:r>
              <a:rPr lang="fr-FR" sz="1800" dirty="0" smtClean="0"/>
              <a:t>: 0,14% des admissions soit </a:t>
            </a:r>
            <a:r>
              <a:rPr lang="fr-FR" sz="1800" b="1" dirty="0" smtClean="0"/>
              <a:t>2,47% des décès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Délai de prise en charge incriminé dans 25% des cas </a:t>
            </a:r>
            <a:r>
              <a:rPr lang="fr-FR" sz="1800" dirty="0" smtClean="0"/>
              <a:t>(retard d’hémostase)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i="1" dirty="0" smtClean="0"/>
              <a:t>Teixeira. J Trauma. 2007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35311 patients entre 1998 et 2005 dans un Trauma Center de niveau 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Mortalité globale : 5,9%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Mortalité évitable </a:t>
            </a:r>
            <a:r>
              <a:rPr lang="fr-FR" sz="1800" dirty="0" smtClean="0"/>
              <a:t>: 0,1% des admissions soit </a:t>
            </a:r>
            <a:r>
              <a:rPr lang="fr-FR" sz="1800" b="1" dirty="0" smtClean="0"/>
              <a:t>2,5% des décès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20 chocs hémorragiques </a:t>
            </a:r>
            <a:r>
              <a:rPr lang="fr-FR" sz="1800" dirty="0" smtClean="0"/>
              <a:t>sur les 51 décès évitables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Délai de prise en charge incriminé dans 53% des cas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EVALUATION DU TRAUMATISE GRAVE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Grands principes d’évaluation et de prise en charge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Rigueur 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Rapidité </a:t>
            </a:r>
            <a:r>
              <a:rPr lang="fr-FR" sz="1800" smtClean="0"/>
              <a:t>(prise en charge raisonnée)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Exhaustivité</a:t>
            </a:r>
            <a:r>
              <a:rPr lang="fr-FR" sz="1800" smtClean="0"/>
              <a:t> (difficile) pour une </a:t>
            </a:r>
            <a:r>
              <a:rPr lang="fr-FR" sz="1800" b="1" smtClean="0"/>
              <a:t>bonne orientation </a:t>
            </a:r>
            <a:r>
              <a:rPr lang="fr-FR" sz="1800" smtClean="0"/>
              <a:t>(le bon patient au bon endroit)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Organisation </a:t>
            </a:r>
            <a:r>
              <a:rPr lang="fr-FR" sz="1800" smtClean="0"/>
              <a:t>(leadership)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Communication </a:t>
            </a:r>
            <a:r>
              <a:rPr lang="fr-FR" sz="1800" smtClean="0"/>
              <a:t>(nombreux intervenants, différents niveaux de compétence)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Traçabilité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Réanimation horizontale </a:t>
            </a:r>
            <a:r>
              <a:rPr lang="fr-FR" sz="1800" smtClean="0"/>
              <a:t>(tâches effectuées simultanément)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Respect des bonnes pratiques </a:t>
            </a:r>
            <a:r>
              <a:rPr lang="fr-FR" sz="1800" smtClean="0"/>
              <a:t>(guidelines)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en-US" sz="1800" smtClean="0"/>
              <a:t>Des formations existent</a:t>
            </a:r>
          </a:p>
          <a:p>
            <a:pPr marL="0" indent="0">
              <a:buFont typeface="Arial" charset="0"/>
              <a:buNone/>
            </a:pPr>
            <a:r>
              <a:rPr lang="en-US" sz="1800" smtClean="0"/>
              <a:t>	ATLS : Advanced Trauma Life Support</a:t>
            </a:r>
          </a:p>
          <a:p>
            <a:pPr marL="0" indent="0">
              <a:buFont typeface="Arial" charset="0"/>
              <a:buNone/>
            </a:pPr>
            <a:r>
              <a:rPr lang="en-US" sz="1800" smtClean="0"/>
              <a:t>	ATCN : Advanced Trauma Care for Nurses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endParaRPr lang="fr-F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ATLS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Formation créée en 1978 aux Etats-Unis qui s’est exportée un peu partout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Permet une </a:t>
            </a:r>
            <a:r>
              <a:rPr lang="fr-FR" sz="1800" b="1" dirty="0" smtClean="0"/>
              <a:t>standardisation de la prise en charge du traumatisé grave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Protocole applicable partout (situation d’isolement, hôpital)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Principes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Bilan initial</a:t>
            </a:r>
            <a:r>
              <a:rPr lang="fr-FR" sz="1800" dirty="0" smtClean="0"/>
              <a:t> de prise en charge qui suit l’algorithme ABCDE (détecter une 	détresse vitale)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Mesures de réanimation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Bilan secondaire détaillé </a:t>
            </a:r>
            <a:r>
              <a:rPr lang="fr-FR" sz="1800" dirty="0" smtClean="0"/>
              <a:t>(examen de la tête aux pieds)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Formation </a:t>
            </a:r>
            <a:r>
              <a:rPr lang="fr-FR" sz="1800" dirty="0"/>
              <a:t>recommandée mais </a:t>
            </a:r>
            <a:r>
              <a:rPr lang="fr-FR" sz="1800" dirty="0" smtClean="0"/>
              <a:t>des niveaux </a:t>
            </a:r>
            <a:r>
              <a:rPr lang="fr-FR" sz="1800" dirty="0"/>
              <a:t>de preuve insuffisants pour démontrer l’impact de l’ATLS sur la </a:t>
            </a:r>
            <a:r>
              <a:rPr lang="fr-FR" sz="1800" dirty="0" err="1" smtClean="0"/>
              <a:t>morbi</a:t>
            </a:r>
            <a:r>
              <a:rPr lang="fr-FR" sz="1800" dirty="0" smtClean="0"/>
              <a:t>-mortalité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/>
              <a:t>					</a:t>
            </a:r>
            <a:r>
              <a:rPr lang="en-US" sz="1200" i="1" dirty="0" smtClean="0"/>
              <a:t>Mohammad</a:t>
            </a:r>
            <a:r>
              <a:rPr lang="en-US" sz="1200" i="1" dirty="0"/>
              <a:t>. World J Surg. 2014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Algorithme ABCDE (ATLS)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845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676841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Airway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C-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spine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protection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Libération</a:t>
                      </a:r>
                      <a:r>
                        <a:rPr lang="fr-FR" b="0" dirty="0" smtClean="0"/>
                        <a:t> 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et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protection des VAS</a:t>
                      </a:r>
                      <a:r>
                        <a:rPr lang="fr-FR" b="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avec</a:t>
                      </a:r>
                      <a:r>
                        <a:rPr lang="fr-FR" b="0" baseline="0" dirty="0" smtClean="0"/>
                        <a:t> 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respect de l’axe tête-cou-tronc</a:t>
                      </a:r>
                      <a:endParaRPr lang="fr-FR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fr-FR" dirty="0" smtClean="0"/>
                        <a:t>B. </a:t>
                      </a:r>
                      <a:r>
                        <a:rPr lang="fr-FR" dirty="0" err="1" smtClean="0"/>
                        <a:t>Breathing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 respiratoire</a:t>
                      </a:r>
                      <a:endParaRPr lang="fr-FR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fr-FR" dirty="0" smtClean="0"/>
                        <a:t>C. Circulation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 circulatoire</a:t>
                      </a:r>
                      <a:endParaRPr lang="fr-FR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fr-FR" dirty="0" smtClean="0"/>
                        <a:t>D. </a:t>
                      </a:r>
                      <a:r>
                        <a:rPr lang="fr-FR" dirty="0" err="1" smtClean="0"/>
                        <a:t>Disability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 neurologique</a:t>
                      </a:r>
                      <a:endParaRPr lang="fr-FR" dirty="0"/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fr-FR" dirty="0" smtClean="0"/>
                        <a:t>E.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Exposure</a:t>
                      </a:r>
                      <a:r>
                        <a:rPr lang="fr-FR" baseline="0" dirty="0" smtClean="0"/>
                        <a:t>, </a:t>
                      </a:r>
                      <a:r>
                        <a:rPr lang="fr-FR" baseline="0" dirty="0" err="1" smtClean="0"/>
                        <a:t>Environment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Déshabillage,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prévention de l’hypothermie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Evaluation primaire « A »</a:t>
            </a:r>
          </a:p>
        </p:txBody>
      </p:sp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Contrôle des voies aériennes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Apnée ou non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	Le blessé parle donc il respire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	Le blessé respire donc il a un pouls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Respiration bruyante, stridor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	Obstruction des voies aériennes (sang, corps étrangers…)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Respect de l’axe tête-cou-tronc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Collier cervical rigide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Evaluation primaire « B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6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Observation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Cyanose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Fréquence respiratoire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Asymétrie ventilatoire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Volet costal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Turgescence jugulaire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Palpation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Emphysème sous-cutané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Point douloureux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Auscultation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Asymétrie auscultatoire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Evaluation primaire « C »</a:t>
            </a: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Pression artérielle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Hypotension artérielle : signe de gravité (choc hémorragique)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Chez le sujet jeune, la TA reste longtemps conservée (il faut une perte de 	30% de la masse sanguine)</a:t>
            </a:r>
          </a:p>
          <a:p>
            <a:pPr marL="0" indent="0">
              <a:buFont typeface="Arial" charset="0"/>
              <a:buNone/>
            </a:pPr>
            <a:endParaRPr lang="fr-FR" sz="1800" b="1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Fréquence cardiaque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Tachycardie fréquente : choc hémorragique, douleur, stress…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Bradycardie : arrêt cardiaque imminent?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Marbrures, sensation de soif, agitation … (signes de choc)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Si signes de choc 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Hémorragie extériorisée </a:t>
            </a:r>
            <a:r>
              <a:rPr lang="fr-FR" sz="1800" smtClean="0"/>
              <a:t>évidente (plaie pénétrante, lésion vasculaire…)?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Examen abdominal </a:t>
            </a:r>
            <a:r>
              <a:rPr lang="fr-FR" sz="1800" smtClean="0"/>
              <a:t>(douleur, défense, marque de la ceinture…)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PLAN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Introduction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Définitions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Epidémiologie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Evaluation du traumatisé grave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Principales lésions engageant le pronostic vital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Critères de gravité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Prise en charge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Rôle de l’IDE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Complications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Evaluation primaire « D »</a:t>
            </a:r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Score de Glasgow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Valeur maximale 15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Valeur minimale 3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Intubation si ≤ 8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Examen des pupilles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Mydriase uni ou bilatérale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Réactivité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Testing moteur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Mobilisation des extrémités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Testing sensitif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Anesthésie, hypoesthésie, paresthésies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smtClean="0"/>
              <a:t>Score de Glasgow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4400"/>
                <a:gridCol w="2520280"/>
                <a:gridCol w="2664296"/>
                <a:gridCol w="2530624"/>
              </a:tblGrid>
              <a:tr h="594655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Ouverture des yeux (Y)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 verbale (V)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 motrice (M)</a:t>
                      </a:r>
                      <a:endParaRPr lang="fr-FR" dirty="0"/>
                    </a:p>
                  </a:txBody>
                  <a:tcPr/>
                </a:tc>
              </a:tr>
              <a:tr h="6737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Nulle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Nulle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Nulle</a:t>
                      </a:r>
                      <a:endParaRPr lang="fr-FR" dirty="0"/>
                    </a:p>
                  </a:txBody>
                  <a:tcPr/>
                </a:tc>
              </a:tr>
              <a:tr h="6737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 la stimulation douloureuse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Incompréhensible (sons)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Extension anormale (décérébration)</a:t>
                      </a:r>
                      <a:endParaRPr lang="fr-FR" dirty="0"/>
                    </a:p>
                  </a:txBody>
                  <a:tcPr/>
                </a:tc>
              </a:tr>
              <a:tr h="6737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Sur ordre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Inappropriée (mots)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Flexion anormale (décortication)</a:t>
                      </a:r>
                      <a:endParaRPr lang="fr-FR" dirty="0"/>
                    </a:p>
                  </a:txBody>
                  <a:tcPr/>
                </a:tc>
              </a:tr>
              <a:tr h="6737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Spontanée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Confuse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Evitement, retrait à la douleur</a:t>
                      </a:r>
                      <a:endParaRPr lang="fr-FR" dirty="0"/>
                    </a:p>
                  </a:txBody>
                  <a:tcPr/>
                </a:tc>
              </a:tr>
              <a:tr h="6737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Cohérente, orientée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Adaptée, orientée à la douleur</a:t>
                      </a:r>
                      <a:endParaRPr lang="fr-FR" dirty="0"/>
                    </a:p>
                  </a:txBody>
                  <a:tcPr/>
                </a:tc>
              </a:tr>
              <a:tr h="6737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Exécution</a:t>
                      </a:r>
                      <a:r>
                        <a:rPr lang="fr-FR" baseline="0" dirty="0" smtClean="0"/>
                        <a:t> des ordres simples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Evaluation primaire « E »</a:t>
            </a:r>
          </a:p>
        </p:txBody>
      </p:sp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Mesure de la température corporelle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Déshabillage complet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Prévention de l’hypothermie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Evaluation secondaire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 smtClean="0"/>
              <a:t>Après avoir traité une défaillance vitale immédiate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9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Examen de de la tête aux pieds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/>
              <a:t>	</a:t>
            </a:r>
            <a:r>
              <a:rPr lang="fr-FR" sz="1900" dirty="0" smtClean="0"/>
              <a:t>Hémorragie extériorisée (plaie du scalp!)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/>
              <a:t>	T</a:t>
            </a:r>
            <a:r>
              <a:rPr lang="fr-FR" sz="1900" dirty="0" smtClean="0"/>
              <a:t>horax (auscultation cardio-pulmonaire)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/>
              <a:t>	</a:t>
            </a:r>
            <a:r>
              <a:rPr lang="fr-FR" sz="1900" dirty="0" smtClean="0"/>
              <a:t>Abdomen (palpation)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/>
              <a:t>	</a:t>
            </a:r>
            <a:r>
              <a:rPr lang="fr-FR" sz="1900" dirty="0" smtClean="0"/>
              <a:t>Bassin (douleur, impotence fonctionnelle)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/>
              <a:t>	</a:t>
            </a:r>
            <a:r>
              <a:rPr lang="fr-FR" sz="1900" dirty="0" smtClean="0"/>
              <a:t>Membres (douleur, déformation, fracture ouverte/fermée, impotence 	fonctionnelle, pouls distaux)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/>
              <a:t>	</a:t>
            </a:r>
            <a:r>
              <a:rPr lang="fr-FR" sz="1900" dirty="0" smtClean="0"/>
              <a:t>Rachis (douleur)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9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 smtClean="0"/>
              <a:t>Ne pas oublier dans la mesure du possible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/>
              <a:t>	</a:t>
            </a:r>
            <a:r>
              <a:rPr lang="fr-FR" sz="1900" dirty="0" smtClean="0"/>
              <a:t>Circonstances et mécanisme lésionnel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/>
              <a:t>	I</a:t>
            </a:r>
            <a:r>
              <a:rPr lang="fr-FR" sz="1900" dirty="0" smtClean="0"/>
              <a:t>dentité, âge, antécédents, traitements en cours (anticoagulants…)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9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Surveillance étroite </a:t>
            </a:r>
            <a:r>
              <a:rPr lang="fr-FR" sz="1900" dirty="0" smtClean="0"/>
              <a:t>car le statut lésionnel est évolutif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endParaRPr lang="fr-FR" sz="18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ctrTitle"/>
          </p:nvPr>
        </p:nvSpPr>
        <p:spPr>
          <a:xfrm>
            <a:off x="468313" y="2130425"/>
            <a:ext cx="8280400" cy="1470025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PRINCIPALES LESIONS ENGAGEANT LE PRONOSTIC VITAL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Traumatisme crânien grave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Caractérisé par un </a:t>
            </a:r>
            <a:r>
              <a:rPr lang="fr-FR" sz="1800" b="1" smtClean="0"/>
              <a:t>score de Glasgow ≤ 8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Une des principales causes de décès chez le traumatisé grave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Mécanismes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Choc direct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Accélération-décélération, rotation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Lésions primaires </a:t>
            </a:r>
            <a:r>
              <a:rPr lang="fr-FR" sz="1800" smtClean="0"/>
              <a:t>inhérentes au traumatisme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Hémorragiques extra-cérébrales (HED, HSD)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Intra-cérébrales (hémorragiques, axonales)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Osseuses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Lésions secondaires</a:t>
            </a:r>
            <a:r>
              <a:rPr lang="fr-FR" sz="1800" smtClean="0"/>
              <a:t> souvent dévastatrices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Oedémateuses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Ischémiques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Conséquences mettant en jeu le pronostic vital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Hypertension intra-crânienne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Engagement cérébral</a:t>
            </a:r>
            <a:r>
              <a:rPr lang="fr-FR" sz="1800" smtClean="0"/>
              <a:t>, conséquence ultime et dramatique (compression du tronc cérébral siège des centres respiratoires et de la régulation cardiaque)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Traumatisme crânien grave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Signes cliniques de gravité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Coma de profondeur variable (score de Glasgow)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Examen pupillaire (mydriase uni ou bilatérale, réactivité à la lumière)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	</a:t>
            </a:r>
            <a:r>
              <a:rPr lang="fr-FR" sz="1800" b="1" smtClean="0"/>
              <a:t>Mydriase aréactive = urgence</a:t>
            </a:r>
            <a:r>
              <a:rPr lang="fr-FR" sz="1800" smtClean="0"/>
              <a:t> neurochirurgicale absolue car signe 		d’engagement cérébral jusqu’à preuve du contraire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Déficit focalisé (hémiplégie, paralysie faciale…)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Un traumatisé crânien grave est à considérer comme un traumatisé du rachis jusqu’à preuve du contraire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Un traumatisme crânien est possiblement évolutif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Hématome extra-dural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844675"/>
            <a:ext cx="3533775" cy="40576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Hématome sous-dural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1625" y="1600200"/>
            <a:ext cx="3460750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Traumatisme médullaire</a:t>
            </a: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Par fracture, luxation ou entorse vertébrale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Lésion médullaire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Section (lésion médullaire définitive)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Contusion (lésions macroscopiques de nécrose ou d’hémorragie, lésion 	médullaire  le plus souvent définitive)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Compression médullaire (lésions ischémiques, potentiel de récupération)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Commotion (lésions microscopiques, récupération rapide)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Lésion médullaire complète ou incomplète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Lésions primaires et secondaires	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Conséquences des lésions médullaires complètes pouvant mettre en jeu le pronostic vital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Neurologiques sensitivo-motrices (tétraplégie, paraplégie)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Cardiovasculaires (par atteinte des systèmes sympathique et 	parasympathique responsables de troubles tensionnels et rythmiques)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Respiratoires (atteinte de la commande du diaphragme et des muscles 	respiratoires accessoires)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Plus la lésion est haute, plus le risque vital est important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endParaRPr lang="fr-FR" sz="1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Traumatisme médullaire</a:t>
            </a:r>
          </a:p>
        </p:txBody>
      </p:sp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4006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Lésion médullaire &gt; C2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Bulbe rachidien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Décès immédiat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Lésion médullaire &gt; C4 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Emergence des nerfs phréniques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Paralysie diaphragmatique et arrêt respiratoire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Tétraplégie complète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Lésion médullaire C4-D1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Atteinte des muscles respiratoires accessoires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Autonomie respiratoire parfois précaire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Tétraplégie incomplète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Lésion médullaire D2-D8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Paraplégie sans contrôle du tronc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Risque cardiovasculaire pour toutes les lésions &gt; D6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Lésion médullaire &lt; D8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Paraplégie +/- complète, contrôle du tronc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6804025" y="1628775"/>
            <a:ext cx="0" cy="42481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8" name="ZoneTexte 5"/>
          <p:cNvSpPr txBox="1">
            <a:spLocks noChangeArrowheads="1"/>
          </p:cNvSpPr>
          <p:nvPr/>
        </p:nvSpPr>
        <p:spPr bwMode="auto">
          <a:xfrm>
            <a:off x="7019925" y="3357563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Risque vital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Compression médullaire C2</a:t>
            </a:r>
          </a:p>
        </p:txBody>
      </p:sp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7338"/>
            <a:ext cx="496887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Score ASIA</a:t>
            </a:r>
          </a:p>
        </p:txBody>
      </p:sp>
      <p:pic>
        <p:nvPicPr>
          <p:cNvPr id="4915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7777163" cy="51117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Traumatisme thoracique</a:t>
            </a:r>
          </a:p>
        </p:txBody>
      </p:sp>
      <p:sp>
        <p:nvSpPr>
          <p:cNvPr id="5017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Cause fréquente de mortalité chez le traumatisé grave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Traumatisme thoracique fermé ou pénétrant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Lésions multiples 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Pariétales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Pleuro-pulmonaires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Cardiaques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Gros vaisseaux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Diaphragmatiques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Conséquences mettant en jeu le pronostic vital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Insuffisance respiratoire aiguë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Choc hémorragique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Choc cardiogénique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80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Traumatisme thoracique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Lésions pariétales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Fractures costales </a:t>
            </a:r>
            <a:r>
              <a:rPr lang="fr-FR" sz="1800" smtClean="0"/>
              <a:t>(la fracture de la 1</a:t>
            </a:r>
            <a:r>
              <a:rPr lang="fr-FR" sz="1800" baseline="30000" smtClean="0"/>
              <a:t>ère</a:t>
            </a:r>
            <a:r>
              <a:rPr lang="fr-FR" sz="1800" smtClean="0"/>
              <a:t> côte est en faveur d’une cinétique violente)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Volet costal </a:t>
            </a:r>
            <a:r>
              <a:rPr lang="fr-FR" sz="1800" smtClean="0"/>
              <a:t>(double foyer de fracture sur au moins 3 côtes, respiration paradoxale)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Fracture sternale (choc contre le volant, ceinture de sécurité, cinétique violente)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Fracture de l’omoplate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Lésions cutanées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Conséquences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Patients hyperalgiques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Hypoventilation, encombrement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Infection secondaire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Risque de détresse respiratoire aiguë</a:t>
            </a:r>
            <a:r>
              <a:rPr lang="fr-FR" sz="1800" smtClean="0"/>
              <a:t>	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Les lésions pariétales s’accompagnent souvent de lésions pleuro-pulmonaires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Fractures costales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557338"/>
            <a:ext cx="5472112" cy="4995862"/>
          </a:xfrm>
        </p:spPr>
      </p:pic>
      <p:sp>
        <p:nvSpPr>
          <p:cNvPr id="52227" name="ZoneTexte 4"/>
          <p:cNvSpPr txBox="1">
            <a:spLocks noChangeArrowheads="1"/>
          </p:cNvSpPr>
          <p:nvPr/>
        </p:nvSpPr>
        <p:spPr bwMode="auto">
          <a:xfrm>
            <a:off x="107950" y="3357563"/>
            <a:ext cx="2879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Pneumothorax traumatique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 b="1">
                <a:latin typeface="Calibri" pitchFamily="34" charset="0"/>
              </a:rPr>
              <a:t>Fractures C3 à C8</a:t>
            </a:r>
          </a:p>
          <a:p>
            <a:endParaRPr lang="fr-FR">
              <a:latin typeface="Calibri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843213" y="2708275"/>
            <a:ext cx="1584325" cy="865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908175" y="4149725"/>
            <a:ext cx="1584325" cy="2873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Traumatisme thoracique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Lésions </a:t>
            </a:r>
            <a:r>
              <a:rPr lang="fr-FR" b="1" dirty="0" err="1" smtClean="0">
                <a:solidFill>
                  <a:srgbClr val="FF0000"/>
                </a:solidFill>
              </a:rPr>
              <a:t>pleuro-pulmonaires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Pneumothorax</a:t>
            </a:r>
            <a:r>
              <a:rPr lang="fr-FR" sz="1800" smtClean="0"/>
              <a:t> (tympanisme, diminution du murmure vésiculaire, emphysème sous-cutané, turgescence jugulaire en cas de pneumothorax compressif)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Hémothorax</a:t>
            </a:r>
            <a:r>
              <a:rPr lang="fr-FR" sz="1800" smtClean="0"/>
              <a:t> (matité, diminution du murmure vésiculaire)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Hémo-pneumothorax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Contusion pulmonaire </a:t>
            </a:r>
            <a:r>
              <a:rPr lang="fr-FR" sz="1800" smtClean="0"/>
              <a:t>(très fréquente)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Lacération (traumatisme pénétrant)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Conséquences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Détresse respiratoire aiguë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Choc hémorragique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Choc cardiogénique par tamponnade gazeuse (pneumothorax compressif)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Pneumothorax droit compressif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00200"/>
            <a:ext cx="7632700" cy="4924425"/>
          </a:xfrm>
        </p:spPr>
      </p:pic>
      <p:sp>
        <p:nvSpPr>
          <p:cNvPr id="4" name="Rectangle 3"/>
          <p:cNvSpPr/>
          <p:nvPr/>
        </p:nvSpPr>
        <p:spPr>
          <a:xfrm>
            <a:off x="468313" y="5876925"/>
            <a:ext cx="158273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00113" y="1628775"/>
            <a:ext cx="2808287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Traumatisme thoracique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Lésions cardiaques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Plaie cardiaque (très rare et généralement dramatique)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Contusion myocardique </a:t>
            </a:r>
            <a:r>
              <a:rPr lang="fr-FR" sz="1800" smtClean="0"/>
              <a:t>(choc cardiogénique, troubles du rythme cardiaque, élévation de la troponine, restitution </a:t>
            </a:r>
            <a:r>
              <a:rPr lang="fr-FR" sz="1800" i="1" smtClean="0"/>
              <a:t>ad integrum)</a:t>
            </a: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Hémopéricarde (peu fréquent, risque de tamponnade cardiaque et de choc cardiogénique)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Conséquences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Choc hémorragique cataclysmique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Choc cardiogénique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Traumatisme thoracique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Lésions des gros vaisseaux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6322" name="Espace réservé du contenu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Rupture de l’isthme aortique </a:t>
            </a:r>
            <a:r>
              <a:rPr lang="fr-FR" sz="1800" smtClean="0"/>
              <a:t>(rare, mortalité &gt; 80%, décélération brutale)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Plaies vasculaires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Aorte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Artère pulmonaire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Veine pulmonaire (Lady Di)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Artère sous-clavière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Artère coronaire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Veine cave supérieure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Conséquences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Choc hémorragique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Un polytraumatisé est un blessé présentant au moins 2 lésions dont une au moins menace le pronostic vital</a:t>
            </a:r>
            <a:r>
              <a:rPr lang="fr-FR" sz="1800" dirty="0"/>
              <a:t> </a:t>
            </a:r>
            <a:r>
              <a:rPr lang="fr-FR" sz="1800" dirty="0" smtClean="0"/>
              <a:t>(définition</a:t>
            </a:r>
            <a:r>
              <a:rPr lang="fr-FR" sz="1800" i="1" dirty="0" smtClean="0"/>
              <a:t> a posteriori</a:t>
            </a:r>
            <a:r>
              <a:rPr lang="fr-FR" sz="18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On préfère le terme de </a:t>
            </a:r>
            <a:r>
              <a:rPr lang="fr-FR" sz="1800" b="1" dirty="0" smtClean="0"/>
              <a:t>traumatisé grave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Le traumatisme grave est source de décès précoce et de handicap lourd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Un certain nombre de décès à la phase initiale est considéré comme évitable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La prise en charge est multidisciplinaire et doit donc être organisée et optimisée pour diminuer la </a:t>
            </a:r>
            <a:r>
              <a:rPr lang="fr-FR" sz="1800" dirty="0" err="1" smtClean="0"/>
              <a:t>morbi</a:t>
            </a:r>
            <a:r>
              <a:rPr lang="fr-FR" sz="1800" dirty="0" smtClean="0"/>
              <a:t>-mortalité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Rupture de l’isthme aortique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8325" y="2492375"/>
            <a:ext cx="5111750" cy="3960813"/>
          </a:xfrm>
        </p:spPr>
      </p:pic>
      <p:cxnSp>
        <p:nvCxnSpPr>
          <p:cNvPr id="5" name="Connecteur droit avec flèche 4"/>
          <p:cNvCxnSpPr/>
          <p:nvPr/>
        </p:nvCxnSpPr>
        <p:spPr>
          <a:xfrm>
            <a:off x="3892550" y="3429000"/>
            <a:ext cx="172878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ZoneTexte 12"/>
          <p:cNvSpPr txBox="1">
            <a:spLocks noChangeArrowheads="1"/>
          </p:cNvSpPr>
          <p:nvPr/>
        </p:nvSpPr>
        <p:spPr bwMode="auto">
          <a:xfrm>
            <a:off x="3032125" y="1871663"/>
            <a:ext cx="307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Elargissement du médiastin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Traumatisme thoracique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Lésion diaphragmatique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837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Rupture diaphragmatique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Hernie intra-thoracique de viscères abdominaux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Prédominance du côté gauche (ou méconnue à droite?)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Rarement isolée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Cinétique violente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Conséquence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Détresse respiratoire aiguë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Risque du drainage à l’aveugle en pré-hospitalier car peut simuler un épanchement pleural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Rupture diaphragmatique gauche</a:t>
            </a: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2133600"/>
            <a:ext cx="3529013" cy="381635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Traumatisme abdominal</a:t>
            </a:r>
          </a:p>
        </p:txBody>
      </p:sp>
      <p:sp>
        <p:nvSpPr>
          <p:cNvPr id="604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Fréquent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Traumatisme fermé le plus souvent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Lésion d’organes pleins 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Rate (organe le plus atteint)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Foie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Rein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Vessie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Mésentère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Pancréas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Lésions d’organes creux </a:t>
            </a:r>
            <a:r>
              <a:rPr lang="fr-FR" sz="1800" smtClean="0"/>
              <a:t>(traumatisme pénétrant, ceinture de sécurité)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Grêle surtout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Côlon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Traumatisme abdominal</a:t>
            </a:r>
          </a:p>
        </p:txBody>
      </p:sp>
      <p:sp>
        <p:nvSpPr>
          <p:cNvPr id="61442" name="Espace réservé du contenu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997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Conséquences mettant en jeu le pronostic vital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Choc hémorragique (organes pleins)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Risque infectieux secondairement (péritonite par perforation d’organes creux)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Examen difficile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Inspection (lésions cutanées)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Palpation (contracture, défense)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Toucher rectal (jamais fait en pratique dans ce contexte)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Contusions pariétales et musculaires très douloureuses sans nécessairement 	de lésions d’organes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Sans grande valeur chez le patient intubé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Apport majeur de l’imagerie médicale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Echographie (FAST echo)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Tomodensitométrie +++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Pneumopéritoine</a:t>
            </a: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916113"/>
            <a:ext cx="4241800" cy="4525962"/>
          </a:xfrm>
        </p:spPr>
      </p:pic>
      <p:cxnSp>
        <p:nvCxnSpPr>
          <p:cNvPr id="5" name="Connecteur droit avec flèche 4"/>
          <p:cNvCxnSpPr/>
          <p:nvPr/>
        </p:nvCxnSpPr>
        <p:spPr>
          <a:xfrm>
            <a:off x="2051050" y="5300663"/>
            <a:ext cx="12969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8" name="ZoneTexte 5"/>
          <p:cNvSpPr txBox="1">
            <a:spLocks noChangeArrowheads="1"/>
          </p:cNvSpPr>
          <p:nvPr/>
        </p:nvSpPr>
        <p:spPr bwMode="auto">
          <a:xfrm>
            <a:off x="107950" y="4797425"/>
            <a:ext cx="2482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Croissant gazeux sous-diaphragmatique</a:t>
            </a:r>
          </a:p>
        </p:txBody>
      </p:sp>
      <p:sp>
        <p:nvSpPr>
          <p:cNvPr id="62469" name="ZoneTexte 6"/>
          <p:cNvSpPr txBox="1">
            <a:spLocks noChangeArrowheads="1"/>
          </p:cNvSpPr>
          <p:nvPr/>
        </p:nvSpPr>
        <p:spPr bwMode="auto">
          <a:xfrm>
            <a:off x="6948488" y="3500438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Perforation d’organe creux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Fracture de rate</a:t>
            </a: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6425" y="1600200"/>
            <a:ext cx="5391150" cy="4525963"/>
          </a:xfrm>
        </p:spPr>
      </p:pic>
      <p:cxnSp>
        <p:nvCxnSpPr>
          <p:cNvPr id="5" name="Connecteur droit avec flèche 4"/>
          <p:cNvCxnSpPr/>
          <p:nvPr/>
        </p:nvCxnSpPr>
        <p:spPr>
          <a:xfrm flipH="1">
            <a:off x="6084888" y="3933825"/>
            <a:ext cx="287337" cy="431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Hémopéritoine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205038"/>
            <a:ext cx="5286375" cy="3657600"/>
          </a:xfrm>
        </p:spPr>
      </p:pic>
      <p:sp>
        <p:nvSpPr>
          <p:cNvPr id="64515" name="ZoneTexte 3"/>
          <p:cNvSpPr txBox="1">
            <a:spLocks noChangeArrowheads="1"/>
          </p:cNvSpPr>
          <p:nvPr/>
        </p:nvSpPr>
        <p:spPr bwMode="auto">
          <a:xfrm>
            <a:off x="3708400" y="3284538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Calibri" pitchFamily="34" charset="0"/>
              </a:rPr>
              <a:t>Foie</a:t>
            </a:r>
          </a:p>
        </p:txBody>
      </p:sp>
      <p:sp>
        <p:nvSpPr>
          <p:cNvPr id="64516" name="ZoneTexte 4"/>
          <p:cNvSpPr txBox="1">
            <a:spLocks noChangeArrowheads="1"/>
          </p:cNvSpPr>
          <p:nvPr/>
        </p:nvSpPr>
        <p:spPr bwMode="auto">
          <a:xfrm>
            <a:off x="5126038" y="4141788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Calibri" pitchFamily="34" charset="0"/>
              </a:rPr>
              <a:t>Rein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076825" y="2995613"/>
            <a:ext cx="935038" cy="65881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8" name="ZoneTexte 10"/>
          <p:cNvSpPr txBox="1">
            <a:spLocks noChangeArrowheads="1"/>
          </p:cNvSpPr>
          <p:nvPr/>
        </p:nvSpPr>
        <p:spPr bwMode="auto">
          <a:xfrm>
            <a:off x="5630863" y="2349500"/>
            <a:ext cx="180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Calibri" pitchFamily="34" charset="0"/>
              </a:rPr>
              <a:t>Epanchement liquidien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Traumatisme squelettique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5737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Lésions squelettiques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Très fréquentes </a:t>
            </a:r>
            <a:r>
              <a:rPr lang="fr-FR" sz="1800" dirty="0" smtClean="0"/>
              <a:t>chez le traumatisé grave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Susceptibles d’aggraver le pronostic global du patient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Certaines lésions sont potentiellement létales à elles seules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Pronostic fonctionnel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Lésions diverses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Fractures (fermées, ouvertes) et luxations (se méfier de lésions </a:t>
            </a:r>
            <a:r>
              <a:rPr lang="fr-FR" sz="1800" dirty="0" err="1" smtClean="0"/>
              <a:t>vasculo</a:t>
            </a:r>
            <a:r>
              <a:rPr lang="fr-FR" sz="1800" dirty="0" smtClean="0"/>
              <a:t>-	nerveuses)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Plaies (</a:t>
            </a:r>
            <a:r>
              <a:rPr lang="fr-FR" sz="1800" dirty="0" err="1" smtClean="0"/>
              <a:t>délabrantes</a:t>
            </a:r>
            <a:r>
              <a:rPr lang="fr-FR" sz="1800" dirty="0" smtClean="0"/>
              <a:t>, pronostic esthétique, pronostic fonctionnel si lésions 	tendineuses, risque infectieux)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Amputations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Certaines lésions peuvent être diagnostiquées tardivement d’où la nécessité d’un bilan lésionnel complet dès la phase initiale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Conséquences mettant en jeu le pronostic vital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choc hémorragique</a:t>
            </a:r>
            <a:endParaRPr lang="fr-FR" sz="1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Pertes sanguines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893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50904"/>
                <a:gridCol w="3178696"/>
              </a:tblGrid>
              <a:tr h="49863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Lésions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Pertes sanguines max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fr-FR" dirty="0" smtClean="0"/>
                        <a:t>Fracture d’une côte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125 </a:t>
                      </a:r>
                      <a:r>
                        <a:rPr lang="fr-FR" dirty="0" err="1" smtClean="0"/>
                        <a:t>mL</a:t>
                      </a:r>
                      <a:endParaRPr lang="fr-FR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fr-FR" dirty="0" smtClean="0"/>
                        <a:t>Fracture d’une </a:t>
                      </a:r>
                      <a:r>
                        <a:rPr lang="fr-FR" dirty="0" err="1" smtClean="0"/>
                        <a:t>vertêbre</a:t>
                      </a:r>
                      <a:r>
                        <a:rPr lang="fr-FR" dirty="0" smtClean="0"/>
                        <a:t>, des</a:t>
                      </a:r>
                      <a:r>
                        <a:rPr lang="fr-FR" baseline="0" dirty="0" smtClean="0"/>
                        <a:t> os de l’</a:t>
                      </a:r>
                      <a:r>
                        <a:rPr lang="fr-FR" dirty="0" smtClean="0"/>
                        <a:t>avant-bras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 </a:t>
                      </a:r>
                      <a:r>
                        <a:rPr lang="fr-FR" dirty="0" err="1" smtClean="0"/>
                        <a:t>mL</a:t>
                      </a:r>
                      <a:endParaRPr lang="fr-FR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fr-FR" dirty="0" smtClean="0"/>
                        <a:t>Fracture de l’humérus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500 </a:t>
                      </a:r>
                      <a:r>
                        <a:rPr lang="fr-FR" dirty="0" err="1" smtClean="0"/>
                        <a:t>mL</a:t>
                      </a:r>
                      <a:endParaRPr lang="fr-FR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fr-FR" dirty="0" smtClean="0"/>
                        <a:t>Fracture des os de la jambe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1000 </a:t>
                      </a:r>
                      <a:r>
                        <a:rPr lang="fr-FR" dirty="0" err="1" smtClean="0"/>
                        <a:t>mL</a:t>
                      </a:r>
                      <a:endParaRPr lang="fr-FR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fr-FR" dirty="0" smtClean="0"/>
                        <a:t>Fracture du fémur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1000 à 2000 </a:t>
                      </a:r>
                      <a:r>
                        <a:rPr lang="fr-FR" dirty="0" err="1" smtClean="0"/>
                        <a:t>mL</a:t>
                      </a:r>
                      <a:endParaRPr lang="fr-FR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fr-FR" dirty="0" smtClean="0"/>
                        <a:t>Fracture du bassin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500 à 5000 </a:t>
                      </a:r>
                      <a:r>
                        <a:rPr lang="fr-FR" dirty="0" err="1" smtClean="0"/>
                        <a:t>mL</a:t>
                      </a:r>
                      <a:endParaRPr lang="fr-FR" dirty="0"/>
                    </a:p>
                  </a:txBody>
                  <a:tcPr/>
                </a:tc>
              </a:tr>
              <a:tr h="498630">
                <a:tc>
                  <a:txBody>
                    <a:bodyPr/>
                    <a:lstStyle/>
                    <a:p>
                      <a:r>
                        <a:rPr lang="fr-FR" dirty="0" smtClean="0"/>
                        <a:t>Plaie du scalp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500 à 1000 </a:t>
                      </a:r>
                      <a:r>
                        <a:rPr lang="fr-FR" dirty="0" err="1" smtClean="0"/>
                        <a:t>mL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179388" y="4005263"/>
            <a:ext cx="2592387" cy="1079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DEFINITIONS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Fracture du bassin</a:t>
            </a: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700213"/>
            <a:ext cx="4824412" cy="4537075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CRITERES DE GRAVITE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Notions de physiopathologie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Mécanismes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Directs (compression, traumatisme pénétrant, traumatisme fermé…)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Indirects (décélération, blast…)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Brûlures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3 détresses vitales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Circulatoire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Respiratoire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Neurologique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Notion d’interférence lésionnelle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Sommation (association lésionnelle mettant en jeu le pronostic vital)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Amplification (une lésion a un effet délétère sur une autre)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Occultation (une lésion peut en cacher une autre)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  <p:sp>
        <p:nvSpPr>
          <p:cNvPr id="4" name="Accolade fermante 3"/>
          <p:cNvSpPr/>
          <p:nvPr/>
        </p:nvSpPr>
        <p:spPr>
          <a:xfrm>
            <a:off x="3203575" y="3429000"/>
            <a:ext cx="288925" cy="863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9636" name="ZoneTexte 4"/>
          <p:cNvSpPr txBox="1">
            <a:spLocks noChangeArrowheads="1"/>
          </p:cNvSpPr>
          <p:nvPr/>
        </p:nvSpPr>
        <p:spPr bwMode="auto">
          <a:xfrm>
            <a:off x="3727450" y="3676650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Rarement toutes associées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Caractéristiques du traumatisé grave</a:t>
            </a:r>
          </a:p>
        </p:txBody>
      </p:sp>
      <p:sp>
        <p:nvSpPr>
          <p:cNvPr id="7065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La gravité des lésions ne s’additionne pas mais se multiplie, par potentialisation de leurs conséquences respectives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La sous-estimation de la gravité des lésions est un piège mortel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L’absence de diagnostic de certaines lésions traumatiques peut avoir des conséquences vitales ou fonctionnelles dramatiques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Le temps perdu ne se rattrape pas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Les solutions thérapeutiques rendues nécessaires par certaines lésions peuvent être contradictoires impliquant parfois des choix stratégiques difficiles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						</a:t>
            </a:r>
            <a:r>
              <a:rPr lang="fr-FR" sz="1400" i="1" smtClean="0"/>
              <a:t>Riou. SFAR. 2006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Critères de Vittel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569325" cy="50974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8272"/>
                <a:gridCol w="6120680"/>
              </a:tblGrid>
              <a:tr h="687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Cinq étapes d’évaluation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Critères de gravité</a:t>
                      </a:r>
                      <a:endParaRPr lang="fr-FR" sz="1400" b="1" dirty="0"/>
                    </a:p>
                  </a:txBody>
                  <a:tcPr/>
                </a:tc>
              </a:tr>
              <a:tr h="616530">
                <a:tc>
                  <a:txBody>
                    <a:bodyPr/>
                    <a:lstStyle/>
                    <a:p>
                      <a:endParaRPr lang="fr-FR" sz="1000" dirty="0" smtClean="0"/>
                    </a:p>
                    <a:p>
                      <a:r>
                        <a:rPr lang="fr-FR" sz="1200" b="1" dirty="0" smtClean="0"/>
                        <a:t>1. Variables physiologiques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Score de Glasgow</a:t>
                      </a:r>
                      <a:r>
                        <a:rPr lang="fr-FR" sz="1000" baseline="0" dirty="0" smtClean="0"/>
                        <a:t> &lt; 13</a:t>
                      </a:r>
                    </a:p>
                    <a:p>
                      <a:r>
                        <a:rPr lang="fr-FR" sz="1000" baseline="0" dirty="0" smtClean="0"/>
                        <a:t>Pression artérielle systolique &lt; 90 </a:t>
                      </a:r>
                      <a:r>
                        <a:rPr lang="fr-FR" sz="1000" baseline="0" dirty="0" err="1" smtClean="0"/>
                        <a:t>mmHg</a:t>
                      </a:r>
                      <a:endParaRPr lang="fr-FR" sz="1000" baseline="0" dirty="0" smtClean="0"/>
                    </a:p>
                    <a:p>
                      <a:r>
                        <a:rPr lang="fr-FR" sz="1000" baseline="0" dirty="0" smtClean="0"/>
                        <a:t>Saturation en O</a:t>
                      </a:r>
                      <a:r>
                        <a:rPr lang="fr-FR" sz="1000" baseline="-25000" dirty="0" smtClean="0"/>
                        <a:t>2</a:t>
                      </a:r>
                      <a:r>
                        <a:rPr lang="fr-FR" sz="1000" baseline="0" dirty="0" smtClean="0"/>
                        <a:t> &lt; 90%</a:t>
                      </a:r>
                      <a:endParaRPr lang="fr-FR" sz="1000" dirty="0"/>
                    </a:p>
                  </a:txBody>
                  <a:tcPr/>
                </a:tc>
              </a:tr>
              <a:tr h="801183">
                <a:tc>
                  <a:txBody>
                    <a:bodyPr/>
                    <a:lstStyle/>
                    <a:p>
                      <a:endParaRPr lang="fr-FR" sz="1000" dirty="0" smtClean="0"/>
                    </a:p>
                    <a:p>
                      <a:endParaRPr lang="fr-FR" sz="1000" dirty="0" smtClean="0"/>
                    </a:p>
                    <a:p>
                      <a:r>
                        <a:rPr lang="fr-FR" sz="1200" b="1" dirty="0" smtClean="0"/>
                        <a:t>2. Eléments</a:t>
                      </a:r>
                      <a:r>
                        <a:rPr lang="fr-FR" sz="1200" b="1" baseline="0" dirty="0" smtClean="0"/>
                        <a:t> de cinétique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Ejection d’un véhicule</a:t>
                      </a:r>
                    </a:p>
                    <a:p>
                      <a:r>
                        <a:rPr lang="fr-FR" sz="1000" dirty="0" smtClean="0"/>
                        <a:t>Autre passager décédé dans</a:t>
                      </a:r>
                      <a:r>
                        <a:rPr lang="fr-FR" sz="1000" baseline="0" dirty="0" smtClean="0"/>
                        <a:t> le même véhicule</a:t>
                      </a:r>
                    </a:p>
                    <a:p>
                      <a:r>
                        <a:rPr lang="fr-FR" sz="1000" baseline="0" dirty="0" smtClean="0"/>
                        <a:t>Chute &gt; 6 m</a:t>
                      </a:r>
                    </a:p>
                    <a:p>
                      <a:r>
                        <a:rPr lang="fr-FR" sz="1000" baseline="0" dirty="0" smtClean="0"/>
                        <a:t>Victime projetée ou écrasée</a:t>
                      </a:r>
                    </a:p>
                    <a:p>
                      <a:r>
                        <a:rPr lang="fr-FR" sz="1000" baseline="0" dirty="0" smtClean="0"/>
                        <a:t>Appréciation globale (déformation du véhicule, vitesse estimée, absence de casque ou de ceinture)</a:t>
                      </a:r>
                    </a:p>
                    <a:p>
                      <a:r>
                        <a:rPr lang="fr-FR" sz="1000" baseline="0" dirty="0" smtClean="0"/>
                        <a:t>Blast</a:t>
                      </a:r>
                      <a:endParaRPr lang="fr-FR" sz="1000" dirty="0"/>
                    </a:p>
                  </a:txBody>
                  <a:tcPr/>
                </a:tc>
              </a:tr>
              <a:tr h="801183">
                <a:tc>
                  <a:txBody>
                    <a:bodyPr/>
                    <a:lstStyle/>
                    <a:p>
                      <a:endParaRPr lang="fr-FR" sz="1000" dirty="0" smtClean="0"/>
                    </a:p>
                    <a:p>
                      <a:endParaRPr lang="fr-FR" sz="1000" dirty="0" smtClean="0"/>
                    </a:p>
                    <a:p>
                      <a:endParaRPr lang="fr-FR" sz="1000" dirty="0" smtClean="0"/>
                    </a:p>
                    <a:p>
                      <a:r>
                        <a:rPr lang="fr-FR" sz="1200" b="1" dirty="0" smtClean="0"/>
                        <a:t>3. Lésions anatomiques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Trauma pénétrant de la tête,</a:t>
                      </a:r>
                      <a:r>
                        <a:rPr lang="fr-FR" sz="1000" baseline="0" dirty="0" smtClean="0"/>
                        <a:t> du cou, du thorax, de l’abdomen, de la cuisse ou du bras</a:t>
                      </a:r>
                    </a:p>
                    <a:p>
                      <a:r>
                        <a:rPr lang="fr-FR" sz="1000" baseline="0" dirty="0" smtClean="0"/>
                        <a:t>Volet thoracique</a:t>
                      </a:r>
                    </a:p>
                    <a:p>
                      <a:r>
                        <a:rPr lang="fr-FR" sz="1000" baseline="0" dirty="0" smtClean="0"/>
                        <a:t>Brûlure sévère, inhalation de fumées associée</a:t>
                      </a:r>
                    </a:p>
                    <a:p>
                      <a:r>
                        <a:rPr lang="fr-FR" sz="1000" baseline="0" dirty="0" smtClean="0"/>
                        <a:t>Fracas du bassin</a:t>
                      </a:r>
                    </a:p>
                    <a:p>
                      <a:r>
                        <a:rPr lang="fr-FR" sz="1000" baseline="0" dirty="0" smtClean="0"/>
                        <a:t>Suspicion d’atteinte médullaire</a:t>
                      </a:r>
                    </a:p>
                    <a:p>
                      <a:r>
                        <a:rPr lang="fr-FR" sz="1000" baseline="0" dirty="0" smtClean="0"/>
                        <a:t>Amputation au niveau du poignet, de la cheville, ou au-dessus</a:t>
                      </a:r>
                    </a:p>
                    <a:p>
                      <a:r>
                        <a:rPr lang="fr-FR" sz="1000" baseline="0" dirty="0" smtClean="0"/>
                        <a:t>Ischémie aiguë de membre</a:t>
                      </a:r>
                      <a:endParaRPr lang="fr-FR" sz="1000" dirty="0"/>
                    </a:p>
                  </a:txBody>
                  <a:tcPr/>
                </a:tc>
              </a:tr>
              <a:tr h="716240">
                <a:tc>
                  <a:txBody>
                    <a:bodyPr/>
                    <a:lstStyle/>
                    <a:p>
                      <a:endParaRPr lang="fr-FR" sz="1000" dirty="0" smtClean="0"/>
                    </a:p>
                    <a:p>
                      <a:r>
                        <a:rPr lang="fr-FR" sz="1200" b="1" dirty="0" smtClean="0"/>
                        <a:t>4. Réanimation pré-hospitalière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Ventilation assistée</a:t>
                      </a:r>
                    </a:p>
                    <a:p>
                      <a:r>
                        <a:rPr lang="fr-FR" sz="1000" dirty="0" smtClean="0"/>
                        <a:t>Remplissage</a:t>
                      </a:r>
                      <a:r>
                        <a:rPr lang="fr-FR" sz="1000" baseline="0" dirty="0" smtClean="0"/>
                        <a:t> &gt; 1000 </a:t>
                      </a:r>
                      <a:r>
                        <a:rPr lang="fr-FR" sz="1000" baseline="0" dirty="0" err="1" smtClean="0"/>
                        <a:t>mL</a:t>
                      </a:r>
                      <a:endParaRPr lang="fr-FR" sz="1000" baseline="0" dirty="0" smtClean="0"/>
                    </a:p>
                    <a:p>
                      <a:r>
                        <a:rPr lang="fr-FR" sz="1000" baseline="0" dirty="0" smtClean="0"/>
                        <a:t>Catécholamines</a:t>
                      </a:r>
                    </a:p>
                    <a:p>
                      <a:r>
                        <a:rPr lang="fr-FR" sz="1000" baseline="0" dirty="0" smtClean="0"/>
                        <a:t>Pantalon antichoc gonflé</a:t>
                      </a:r>
                      <a:endParaRPr lang="fr-FR" sz="1000" dirty="0"/>
                    </a:p>
                  </a:txBody>
                  <a:tcPr/>
                </a:tc>
              </a:tr>
              <a:tr h="913076">
                <a:tc>
                  <a:txBody>
                    <a:bodyPr/>
                    <a:lstStyle/>
                    <a:p>
                      <a:endParaRPr lang="fr-FR" sz="1000" dirty="0" smtClean="0"/>
                    </a:p>
                    <a:p>
                      <a:endParaRPr lang="fr-FR" sz="1000" dirty="0" smtClean="0"/>
                    </a:p>
                    <a:p>
                      <a:r>
                        <a:rPr lang="fr-FR" sz="1200" b="1" dirty="0" smtClean="0"/>
                        <a:t>5. Terrain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Age &gt; 65 ans</a:t>
                      </a:r>
                    </a:p>
                    <a:p>
                      <a:r>
                        <a:rPr lang="fr-FR" sz="1000" dirty="0" smtClean="0"/>
                        <a:t>Insuffisance</a:t>
                      </a:r>
                      <a:r>
                        <a:rPr lang="fr-FR" sz="1000" baseline="0" dirty="0" smtClean="0"/>
                        <a:t> cardiaque ou coronarienne</a:t>
                      </a:r>
                    </a:p>
                    <a:p>
                      <a:r>
                        <a:rPr lang="fr-FR" sz="1000" baseline="0" dirty="0" smtClean="0"/>
                        <a:t>Insuffisance respiratoire</a:t>
                      </a:r>
                    </a:p>
                    <a:p>
                      <a:r>
                        <a:rPr lang="fr-FR" sz="1000" baseline="0" dirty="0" smtClean="0"/>
                        <a:t>Grossesse (2</a:t>
                      </a:r>
                      <a:r>
                        <a:rPr lang="fr-FR" sz="1000" baseline="30000" dirty="0" smtClean="0"/>
                        <a:t>ème</a:t>
                      </a:r>
                      <a:r>
                        <a:rPr lang="fr-FR" sz="1000" baseline="0" dirty="0" smtClean="0"/>
                        <a:t> et 3</a:t>
                      </a:r>
                      <a:r>
                        <a:rPr lang="fr-FR" sz="1000" baseline="30000" dirty="0" smtClean="0"/>
                        <a:t>ème</a:t>
                      </a:r>
                      <a:r>
                        <a:rPr lang="fr-FR" sz="1000" baseline="0" dirty="0" smtClean="0"/>
                        <a:t> trimestres)</a:t>
                      </a:r>
                    </a:p>
                    <a:p>
                      <a:r>
                        <a:rPr lang="fr-FR" sz="1000" baseline="0" dirty="0" smtClean="0"/>
                        <a:t>Troubles de la crase sanguine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705" name="ZoneTexte 5"/>
          <p:cNvSpPr txBox="1">
            <a:spLocks noChangeArrowheads="1"/>
          </p:cNvSpPr>
          <p:nvPr/>
        </p:nvSpPr>
        <p:spPr bwMode="auto">
          <a:xfrm>
            <a:off x="5795963" y="6489700"/>
            <a:ext cx="2598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i="1">
                <a:latin typeface="Calibri" pitchFamily="34" charset="0"/>
              </a:rPr>
              <a:t>Riou. SFEM Editions.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1"/>
          <p:cNvSpPr>
            <a:spLocks noGrp="1"/>
          </p:cNvSpPr>
          <p:nvPr>
            <p:ph type="title"/>
          </p:nvPr>
        </p:nvSpPr>
        <p:spPr>
          <a:xfrm>
            <a:off x="468313" y="-12700"/>
            <a:ext cx="8229600" cy="1143000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Critères de gravité extrême</a:t>
            </a:r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352550"/>
            <a:ext cx="3816350" cy="2454275"/>
          </a:xfrm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1358900"/>
            <a:ext cx="33845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149725"/>
            <a:ext cx="3384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ZoneTexte 3"/>
          <p:cNvSpPr txBox="1">
            <a:spLocks noChangeArrowheads="1"/>
          </p:cNvSpPr>
          <p:nvPr/>
        </p:nvSpPr>
        <p:spPr bwMode="auto">
          <a:xfrm>
            <a:off x="4716463" y="4849813"/>
            <a:ext cx="3384550" cy="1292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12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Glasgow = 3 </a:t>
            </a:r>
            <a:r>
              <a:rPr lang="fr-FR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 Mortalité 70%</a:t>
            </a:r>
          </a:p>
          <a:p>
            <a:pPr algn="ctr"/>
            <a:r>
              <a:rPr lang="fr-FR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PAs &lt; 65 mmHg  Mortalité 62%</a:t>
            </a:r>
          </a:p>
          <a:p>
            <a:pPr algn="ctr"/>
            <a:r>
              <a:rPr lang="fr-FR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SpO</a:t>
            </a:r>
            <a:r>
              <a:rPr lang="fr-FR" b="1" baseline="-2500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2</a:t>
            </a:r>
            <a:r>
              <a:rPr lang="fr-FR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&lt; 80% Mortalité 76%</a:t>
            </a:r>
          </a:p>
          <a:p>
            <a:pPr algn="ctr"/>
            <a:r>
              <a:rPr lang="fr-FR" sz="1200">
                <a:latin typeface="Calibri" pitchFamily="34" charset="0"/>
                <a:sym typeface="Wingdings" pitchFamily="2" charset="2"/>
              </a:rPr>
              <a:t> </a:t>
            </a:r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r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Catégorisation du traumatisé grave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578850" cy="537368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600" dirty="0" smtClean="0">
                <a:sym typeface="Wingdings" panose="05000000000000000000" pitchFamily="2" charset="2"/>
              </a:rPr>
              <a:t> </a:t>
            </a:r>
            <a:r>
              <a:rPr lang="fr-FR" sz="1700" b="1" u="sng" dirty="0" smtClean="0"/>
              <a:t>Catégorie A</a:t>
            </a:r>
            <a:r>
              <a:rPr lang="fr-FR" sz="1700" b="1" dirty="0" smtClean="0"/>
              <a:t> : patient instable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PAS &lt; 80 – 90 </a:t>
            </a:r>
            <a:r>
              <a:rPr lang="fr-FR" sz="1300" dirty="0" err="1" smtClean="0"/>
              <a:t>mmHg</a:t>
            </a:r>
            <a:r>
              <a:rPr lang="fr-FR" sz="1300" dirty="0" smtClean="0"/>
              <a:t> persistante malgré remplissage/Noradrénaline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Transfusion </a:t>
            </a:r>
            <a:r>
              <a:rPr lang="fr-FR" sz="1300" dirty="0" err="1" smtClean="0"/>
              <a:t>préhospitalière</a:t>
            </a:r>
            <a:endParaRPr lang="fr-FR" sz="13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SpO</a:t>
            </a:r>
            <a:r>
              <a:rPr lang="fr-FR" sz="1300" baseline="-25000" dirty="0" smtClean="0"/>
              <a:t>2 </a:t>
            </a:r>
            <a:r>
              <a:rPr lang="fr-FR" sz="1300" dirty="0" smtClean="0"/>
              <a:t> &lt; 90% persistante malgré oxygénation (MHC/VM)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TC avec score de Glasgow ≤ 8, signes d’HTIC</a:t>
            </a:r>
          </a:p>
          <a:p>
            <a:pPr marL="41148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000" dirty="0"/>
          </a:p>
          <a:p>
            <a:pPr marL="635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600" dirty="0" smtClean="0">
                <a:sym typeface="Wingdings" panose="05000000000000000000" pitchFamily="2" charset="2"/>
              </a:rPr>
              <a:t> </a:t>
            </a:r>
            <a:r>
              <a:rPr lang="fr-FR" sz="1700" b="1" u="sng" dirty="0" smtClean="0"/>
              <a:t>Catégorie B</a:t>
            </a:r>
            <a:r>
              <a:rPr lang="fr-FR" sz="1700" b="1" dirty="0" smtClean="0"/>
              <a:t> : patient stabilisé</a:t>
            </a:r>
          </a:p>
          <a:p>
            <a:pPr marL="697230"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Hypotension corrigée</a:t>
            </a:r>
          </a:p>
          <a:p>
            <a:pPr marL="697230"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SpO</a:t>
            </a:r>
            <a:r>
              <a:rPr lang="fr-FR" sz="1300" baseline="-25000" dirty="0" smtClean="0"/>
              <a:t>2</a:t>
            </a:r>
            <a:r>
              <a:rPr lang="fr-FR" sz="1300" dirty="0" smtClean="0"/>
              <a:t> ≥ 90%</a:t>
            </a:r>
          </a:p>
          <a:p>
            <a:pPr marL="697230"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TC avec score de Glasgow ≤ 12</a:t>
            </a:r>
          </a:p>
          <a:p>
            <a:pPr marL="697230"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Trauma pénétrant (tête, cou, thorax, abdomen, cuisse, bras)</a:t>
            </a:r>
          </a:p>
          <a:p>
            <a:pPr marL="697230"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Volet thoracique</a:t>
            </a:r>
          </a:p>
          <a:p>
            <a:pPr marL="697230"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Amputation, </a:t>
            </a:r>
            <a:r>
              <a:rPr lang="fr-FR" sz="1300" dirty="0" err="1" smtClean="0"/>
              <a:t>dégantage</a:t>
            </a:r>
            <a:r>
              <a:rPr lang="fr-FR" sz="1300" dirty="0" smtClean="0"/>
              <a:t> ou écrasement de membres</a:t>
            </a:r>
          </a:p>
          <a:p>
            <a:pPr marL="697230"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Suspicion de traumatisme grave du bassin</a:t>
            </a:r>
          </a:p>
          <a:p>
            <a:pPr marL="697230"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Suspicion de traumatisme </a:t>
            </a:r>
            <a:r>
              <a:rPr lang="fr-FR" sz="1300" dirty="0" err="1" smtClean="0"/>
              <a:t>vertébro</a:t>
            </a:r>
            <a:r>
              <a:rPr lang="fr-FR" sz="1300" dirty="0" smtClean="0"/>
              <a:t>-médullaire</a:t>
            </a:r>
          </a:p>
          <a:p>
            <a:pPr marL="635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>
              <a:sym typeface="Wingdings" panose="05000000000000000000" pitchFamily="2" charset="2"/>
            </a:endParaRPr>
          </a:p>
          <a:p>
            <a:pPr marL="635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600" dirty="0" smtClean="0">
                <a:sym typeface="Wingdings" panose="05000000000000000000" pitchFamily="2" charset="2"/>
              </a:rPr>
              <a:t></a:t>
            </a:r>
            <a:r>
              <a:rPr lang="fr-FR" sz="1600" dirty="0" smtClean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  <a:r>
              <a:rPr lang="fr-FR" sz="1700" b="1" u="sng" dirty="0" smtClean="0">
                <a:sym typeface="Wingdings" panose="05000000000000000000" pitchFamily="2" charset="2"/>
              </a:rPr>
              <a:t>Catégorie C</a:t>
            </a:r>
            <a:r>
              <a:rPr lang="fr-FR" sz="1700" b="1" dirty="0" smtClean="0">
                <a:sym typeface="Wingdings" panose="05000000000000000000" pitchFamily="2" charset="2"/>
              </a:rPr>
              <a:t> :</a:t>
            </a:r>
            <a:r>
              <a:rPr lang="fr-FR" sz="1700" b="1" dirty="0" smtClean="0"/>
              <a:t> patient stable</a:t>
            </a:r>
            <a:endParaRPr lang="fr-FR" sz="1700" b="1" i="1" dirty="0" smtClean="0">
              <a:solidFill>
                <a:srgbClr val="92D050"/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Chute de plus de 6 mètres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Patient traumatisé victime d’une éjection, d’une projection, d’un écrasement et/ou d’un blast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Patient décédé et/ou traumatisé grave dans le même véhicule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1300" dirty="0" smtClean="0"/>
              <a:t>Patient victime d’un accident à haute cinétique selon l’appréciation de l’équipe pré-hospitalière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fr-FR" sz="1500" dirty="0" smtClean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700" b="1" dirty="0" smtClean="0"/>
              <a:t>Permet l’orientation du patient vers un centre adapté dès la phase pré-hospitalière (trauma center)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700" dirty="0" smtClean="0"/>
              <a:t>Un patient peut changer de catégorie à tout moment</a:t>
            </a:r>
            <a:endParaRPr lang="fr-FR" sz="1700" dirty="0"/>
          </a:p>
        </p:txBody>
      </p:sp>
      <p:sp>
        <p:nvSpPr>
          <p:cNvPr id="73731" name="ZoneTexte 3"/>
          <p:cNvSpPr txBox="1">
            <a:spLocks noChangeArrowheads="1"/>
          </p:cNvSpPr>
          <p:nvPr/>
        </p:nvSpPr>
        <p:spPr bwMode="auto">
          <a:xfrm>
            <a:off x="6372225" y="3152775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200" i="1">
                <a:latin typeface="Calibri" pitchFamily="34" charset="0"/>
              </a:rPr>
              <a:t>D’après Ageron. Urgences. 2010</a:t>
            </a:r>
          </a:p>
          <a:p>
            <a:pPr algn="r"/>
            <a:r>
              <a:rPr lang="fr-FR" sz="1200" i="1">
                <a:latin typeface="Calibri" pitchFamily="34" charset="0"/>
              </a:rPr>
              <a:t>Congrès des SAMU. Vittel. 2002</a:t>
            </a:r>
          </a:p>
          <a:p>
            <a:pPr algn="r"/>
            <a:r>
              <a:rPr lang="fr-FR" sz="1200" i="1">
                <a:latin typeface="Calibri" pitchFamily="34" charset="0"/>
              </a:rPr>
              <a:t>Kienlen. Ann Chir.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14413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Trauma 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1117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Organisation d’une filière de soins régionale en réseau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Trauma center de différents niveaux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Niveau I capable de traiter toutes les lésions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Aux Etats Unis</a:t>
            </a:r>
            <a:r>
              <a:rPr lang="fr-FR" sz="1800" dirty="0" smtClean="0"/>
              <a:t>, ce type d’organisation a eu un </a:t>
            </a:r>
            <a:r>
              <a:rPr lang="fr-FR" sz="1800" b="1" dirty="0" smtClean="0"/>
              <a:t>impact positif sur la mortalité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Trauma center de différents niveaux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Niveau I capable de traiter toutes les lésions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En France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Tendance à l’éparpillement des ressources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Une organisation en filière commence à se mettre en place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	TRENAU (Trauma system du </a:t>
            </a:r>
            <a:r>
              <a:rPr lang="fr-FR" sz="1800" dirty="0" err="1" smtClean="0"/>
              <a:t>REseau</a:t>
            </a:r>
            <a:r>
              <a:rPr lang="fr-FR" sz="1800" dirty="0" smtClean="0"/>
              <a:t> Nord Alpin des Urgences)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CHU = trauma center de niveau 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Les patients les plus graves vers les structures les mieux équipées d’emblée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Tous les traumatisés graves vers ces structures?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Problème du choc hémorragique non contrôlé par la réanimation pré-hospitalière, vers l’hôpital le plus proche?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PRISE EN CHARGE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Phase pré-hospitalière</a:t>
            </a:r>
          </a:p>
        </p:txBody>
      </p:sp>
      <p:sp>
        <p:nvSpPr>
          <p:cNvPr id="7680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Abord vasculaire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Idéalement 2 voies veineuses périphériques de bon calibre (16G) mais au 	moins une qui permet un débit satisfaisant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Cathéter intra-osseux à privilégier si impossibilité de VVP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Remplissage</a:t>
            </a:r>
            <a:r>
              <a:rPr lang="fr-FR" sz="1800" smtClean="0"/>
              <a:t> pour assurer une perfusion d’organes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Analgésie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Contrôle des hémorragies extériorisées, </a:t>
            </a:r>
            <a:r>
              <a:rPr lang="fr-FR" sz="1800" b="1" smtClean="0"/>
              <a:t>réduction et immobilisation des fractures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Collier cervical </a:t>
            </a:r>
            <a:r>
              <a:rPr lang="fr-FR" sz="1800" smtClean="0"/>
              <a:t>et respect de l’axe tête-cou-tronc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Oxygénothérapie</a:t>
            </a:r>
            <a:r>
              <a:rPr lang="fr-FR" sz="1800" smtClean="0"/>
              <a:t> et protection des voies aériennes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Lutte contre l’hypothermie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Bilan lésionnel </a:t>
            </a:r>
            <a:r>
              <a:rPr lang="fr-FR" sz="1800" smtClean="0"/>
              <a:t>le plus exhaustif possible pour une orientation optimale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Surveillance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Ne pas être délétère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9974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Polytraumatisé (définition plus adaptée)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« Un blessé victime d’un traumatisme violent, quelles que soient les lésions apparentes, est susceptible d’être un polytraumatisé ou un </a:t>
            </a:r>
            <a:r>
              <a:rPr lang="fr-FR" sz="1800" b="1" dirty="0" smtClean="0"/>
              <a:t>traumatisé grave</a:t>
            </a:r>
            <a:r>
              <a:rPr lang="fr-FR" sz="1800" dirty="0" smtClean="0"/>
              <a:t> »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err="1" smtClean="0"/>
              <a:t>Polyblessé</a:t>
            </a: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« Blessé présentant plusieurs lésions dont aucune ne menace le pronostic vital »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err="1" smtClean="0"/>
              <a:t>Polyfracturé</a:t>
            </a:r>
            <a:r>
              <a:rPr lang="fr-FR" sz="1800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« Blessé présentant plusieurs fractures dont aucune ne menace le pronostic vital »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C</a:t>
            </a:r>
            <a:r>
              <a:rPr lang="fr-FR" sz="1800" b="1" dirty="0" smtClean="0"/>
              <a:t>hoc hémorragique post-traumatique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« Insuffisance circulatoire aiguë liée à la perte massive et brutale de sang secondaire à des lésions d’organes »</a:t>
            </a:r>
            <a:r>
              <a:rPr lang="fr-FR" sz="1800" dirty="0"/>
              <a:t>	</a:t>
            </a: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A l’origine d’une </a:t>
            </a:r>
            <a:r>
              <a:rPr lang="fr-FR" sz="1800" dirty="0" err="1" smtClean="0"/>
              <a:t>hypoperfusion</a:t>
            </a:r>
            <a:r>
              <a:rPr lang="fr-FR" sz="1800" dirty="0" smtClean="0"/>
              <a:t> tissulaire</a:t>
            </a:r>
            <a:r>
              <a:rPr lang="fr-FR" sz="1800" dirty="0"/>
              <a:t> </a:t>
            </a:r>
            <a:r>
              <a:rPr lang="fr-FR" sz="1800" dirty="0" smtClean="0"/>
              <a:t>responsable de lésions secondaires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Risque élevé de </a:t>
            </a:r>
            <a:r>
              <a:rPr lang="fr-FR" sz="1800" dirty="0" err="1" smtClean="0"/>
              <a:t>coagulopathie</a:t>
            </a:r>
            <a:r>
              <a:rPr lang="fr-FR" sz="1800" dirty="0" smtClean="0"/>
              <a:t> associée entretenant l’hémorragie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Phase pré-hospitalière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2578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Objectifs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 smtClean="0"/>
              <a:t>	Identifier les détresses vitales et les traiter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 smtClean="0"/>
              <a:t>	Effectuer un bilan lésionnel de la tête aux pieds et instaurer les 	thérapeutiques complémentaires en luttant contre les facteurs 	aggravants (douleur, hypothermie…)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 smtClean="0"/>
              <a:t>	Evacuer et orienter le patient vers une structure adaptée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 smtClean="0"/>
              <a:t>	Surveiller et poursuivre les soins pendant le transport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				</a:t>
            </a:r>
            <a:r>
              <a:rPr lang="fr-FR" sz="1300" i="1" dirty="0" err="1" smtClean="0"/>
              <a:t>Ammirati</a:t>
            </a:r>
            <a:r>
              <a:rPr lang="fr-FR" sz="1300" i="1" dirty="0" smtClean="0"/>
              <a:t>. SFAR. 2000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dirty="0" smtClean="0"/>
              <a:t>Prise en charge raisonnée, rapide et efficace par une équipe entrainée (algorithme ATLS)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9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Le temps bien utilisé en pré-hospitalier  (réanimation raisonnée, bon bilan et bonne orientation du patient) n’est pas du temps perdu mais au contraire du temps gagné en hospitalier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900" b="1" dirty="0" smtClean="0"/>
              <a:t>Rôle essentiel du SAMU </a:t>
            </a:r>
            <a:r>
              <a:rPr lang="fr-FR" sz="1900" dirty="0" smtClean="0"/>
              <a:t>pour la coordination de toutes les équipes</a:t>
            </a:r>
            <a:endParaRPr lang="fr-FR" sz="19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Phase hospitalière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La « Trauma Team »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73238"/>
            <a:ext cx="8362950" cy="52038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Pas de place pour l’improvisation </a:t>
            </a:r>
            <a:r>
              <a:rPr lang="fr-FR" sz="1800" dirty="0" smtClean="0"/>
              <a:t>(chacun connait son rôle, procédures </a:t>
            </a:r>
            <a:r>
              <a:rPr lang="fr-FR" sz="1800" dirty="0" err="1" smtClean="0"/>
              <a:t>pré-établies</a:t>
            </a:r>
            <a:r>
              <a:rPr lang="fr-FR" sz="1800" dirty="0" smtClean="0"/>
              <a:t>…)</a:t>
            </a: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Trauma Leader </a:t>
            </a:r>
            <a:r>
              <a:rPr lang="fr-FR" sz="1800" dirty="0" smtClean="0"/>
              <a:t>(praticien expérimenté, véritable chef d’orchestre, la décision finale lui appartient en cas de désaccord)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Médecin technicien </a:t>
            </a:r>
            <a:r>
              <a:rPr lang="fr-FR" sz="1800" dirty="0" smtClean="0"/>
              <a:t>(pratique les gestes techniques éventuels)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IDE</a:t>
            </a:r>
            <a:r>
              <a:rPr lang="fr-FR" sz="1800" dirty="0" smtClean="0"/>
              <a:t> référent(e) </a:t>
            </a:r>
            <a:r>
              <a:rPr lang="fr-FR" sz="1800" dirty="0"/>
              <a:t>(</a:t>
            </a:r>
            <a:r>
              <a:rPr lang="fr-FR" sz="1800" dirty="0" smtClean="0"/>
              <a:t>prépare et organise les soins techniques)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IDE</a:t>
            </a:r>
            <a:r>
              <a:rPr lang="fr-FR" sz="1800" dirty="0" smtClean="0"/>
              <a:t> assistant(e) </a:t>
            </a: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AS</a:t>
            </a:r>
            <a:r>
              <a:rPr lang="fr-FR" sz="1800" dirty="0" smtClean="0"/>
              <a:t> ou ASH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Chirurgiens, AR du bloc </a:t>
            </a:r>
            <a:r>
              <a:rPr lang="fr-FR" sz="1800" dirty="0" smtClean="0"/>
              <a:t>(présents à l’arrivée du patient pour concertation et décision consensuelle sur la stratégie à adopter)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Radiologue, manipulateurs de radiologie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La SAUV est fonctionnelle, vérifiée et éventuellement préparée à l’avance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600" dirty="0"/>
          </a:p>
        </p:txBody>
      </p:sp>
      <p:sp>
        <p:nvSpPr>
          <p:cNvPr id="78851" name="ZoneTexte 4"/>
          <p:cNvSpPr txBox="1">
            <a:spLocks noChangeArrowheads="1"/>
          </p:cNvSpPr>
          <p:nvPr/>
        </p:nvSpPr>
        <p:spPr bwMode="auto">
          <a:xfrm>
            <a:off x="4859338" y="5649913"/>
            <a:ext cx="30972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i="1">
                <a:latin typeface="Calibri" pitchFamily="34" charset="0"/>
              </a:rPr>
              <a:t>D’après Hamada. MAPAR.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Phase hospitalière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A l’arrivée du patient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9874" name="Espace réservé du contenu 2"/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50419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Transmissions</a:t>
            </a:r>
            <a:r>
              <a:rPr lang="fr-FR" sz="180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Patient installé et monitoré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Tâches effectuées simultanément</a:t>
            </a:r>
            <a:r>
              <a:rPr lang="fr-FR" sz="1800" smtClean="0"/>
              <a:t> (réanimation horizontale)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Evaluation des fonctions vitales </a:t>
            </a:r>
            <a:r>
              <a:rPr lang="fr-FR" sz="1800" smtClean="0"/>
              <a:t>(algorithme ATLS)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Bilan biologique large </a:t>
            </a:r>
            <a:r>
              <a:rPr lang="fr-FR" sz="1800" smtClean="0"/>
              <a:t>(NFS plaquettes, TP, TCA, fibrinogène, groupe, rhésus, RAI, gazométrie artérielle, lactatémie artérielle, ionogramme, toxiques, alcoolémie, bilan hépatique, lipase, troponine …)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Pose d’une 2</a:t>
            </a:r>
            <a:r>
              <a:rPr lang="fr-FR" sz="1800" baseline="30000" smtClean="0"/>
              <a:t>ème</a:t>
            </a:r>
            <a:r>
              <a:rPr lang="fr-FR" sz="1800" smtClean="0"/>
              <a:t> VVP si non réalisée en pré-hospitalier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En cas d’instabilité hémodynamique : cathéter artériel recommandé, voie veineuse centrale fémorale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Préoccupation constante : lutte contre l’hypothermie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Le Trauma Leader ne doit pas sous-estimer le temps qui passe</a:t>
            </a:r>
          </a:p>
          <a:p>
            <a:pPr marL="0" indent="0" algn="ctr">
              <a:buFont typeface="Arial" charset="0"/>
              <a:buNone/>
            </a:pPr>
            <a:endParaRPr lang="fr-FR" sz="1800" i="1" smtClean="0"/>
          </a:p>
          <a:p>
            <a:pPr marL="0" indent="0" algn="ctr">
              <a:buFont typeface="Arial" charset="0"/>
              <a:buNone/>
            </a:pPr>
            <a:r>
              <a:rPr lang="fr-FR" sz="1200" i="1" smtClean="0"/>
              <a:t>				D’après Hamada. SFAR.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14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Phase hospitalière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Le bilan lésionnel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0898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826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Examens à réaliser à la SAUV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Radiographie de thorax </a:t>
            </a:r>
            <a:r>
              <a:rPr lang="fr-FR" sz="1800" smtClean="0"/>
              <a:t>(épanchement? fractures costales? médiastin?...)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Echographie (FAST echo)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	Véritable complément de l’examen clinique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	</a:t>
            </a:r>
            <a:r>
              <a:rPr lang="fr-FR" sz="1800" smtClean="0"/>
              <a:t>Epanchement pleural liquidien ou gazeux?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	</a:t>
            </a:r>
            <a:r>
              <a:rPr lang="fr-FR" sz="1800" smtClean="0"/>
              <a:t>Epanchement intra-abdominal?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	</a:t>
            </a:r>
            <a:r>
              <a:rPr lang="fr-FR" sz="1800" smtClean="0"/>
              <a:t>Epanchement péricardique?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	Repérage vasculaire avant ponction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	Doppler trans-crânien +/-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Radiographie du bassin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Le patient est stable ou stabilisé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Bodyscanner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Prise en charge spécifique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La détresse respiratoire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700213"/>
            <a:ext cx="8785225" cy="515778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Objectifs de prise en charge </a:t>
            </a: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SpO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 &gt; 90%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err="1" smtClean="0"/>
              <a:t>Normocapnie</a:t>
            </a: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Moyens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</a:t>
            </a:r>
            <a:r>
              <a:rPr lang="fr-FR" sz="1800" b="1" dirty="0" smtClean="0"/>
              <a:t>Désobstruction des voies aériennes supérieures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</a:t>
            </a:r>
            <a:r>
              <a:rPr lang="fr-FR" sz="1800" b="1" dirty="0" smtClean="0"/>
              <a:t>Oxygénothérapie</a:t>
            </a:r>
            <a:r>
              <a:rPr lang="fr-FR" sz="1800" dirty="0" smtClean="0"/>
              <a:t> systématique au masque à haute concentration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Intubation </a:t>
            </a:r>
            <a:r>
              <a:rPr lang="fr-FR" sz="1800" b="1" dirty="0" err="1" smtClean="0"/>
              <a:t>oro-trachéale</a:t>
            </a:r>
            <a:r>
              <a:rPr lang="fr-FR" sz="1800" b="1" dirty="0" smtClean="0"/>
              <a:t> et ventilation mécanique</a:t>
            </a:r>
            <a:endParaRPr lang="fr-FR" sz="1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	Indication large (hors détresse respiratoire)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	Induction en séquence rapide (estomac plein) par ETOMIDATE + 			SUXAMETHONIUM</a:t>
            </a:r>
            <a:r>
              <a:rPr lang="fr-FR" sz="1800" dirty="0"/>
              <a:t>	</a:t>
            </a:r>
            <a:r>
              <a:rPr lang="fr-FR" sz="1800" dirty="0" smtClean="0"/>
              <a:t>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	Manœuvre de Baltimore (possible lésion du rachis cervical)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	Entretien de la sédation par SUFENTANIL + MIDAZOLAM</a:t>
            </a:r>
            <a:endParaRPr lang="fr-FR" sz="1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000" dirty="0" smtClean="0"/>
              <a:t>	</a:t>
            </a:r>
            <a:r>
              <a:rPr lang="fr-FR" sz="1800" b="1" dirty="0" smtClean="0"/>
              <a:t>Drainage thoracique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	Pneumothorax ou hémothorax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	En urgence si instabilité hémodynamique (pneumothorax compressif ++)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14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Prise en charge spécifique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La détresse neurologique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37368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Objectifs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Lutter contre les ACSOS (agressions cérébrales secondaires d’origine systémique)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Lutter contre l’HTIC (hypertension </a:t>
            </a:r>
            <a:r>
              <a:rPr lang="fr-FR" sz="1800" dirty="0" err="1" smtClean="0"/>
              <a:t>intra-crânienne</a:t>
            </a:r>
            <a:r>
              <a:rPr lang="fr-FR" sz="18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Moyens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</a:t>
            </a:r>
            <a:r>
              <a:rPr lang="fr-FR" sz="1800" b="1" dirty="0" smtClean="0"/>
              <a:t>IOT si Glasgow ≤ 8 </a:t>
            </a:r>
            <a:r>
              <a:rPr lang="fr-FR" sz="1800" dirty="0" smtClean="0"/>
              <a:t>(manœuvre de Baltimore)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Ventilation mécanique pour </a:t>
            </a:r>
            <a:r>
              <a:rPr lang="fr-FR" sz="1800" b="1" dirty="0" smtClean="0"/>
              <a:t>SpO</a:t>
            </a:r>
            <a:r>
              <a:rPr lang="fr-FR" sz="1800" b="1" baseline="-25000" dirty="0" smtClean="0"/>
              <a:t>2</a:t>
            </a:r>
            <a:r>
              <a:rPr lang="fr-FR" sz="1800" b="1" dirty="0" smtClean="0"/>
              <a:t> ≥ 95% et </a:t>
            </a:r>
            <a:r>
              <a:rPr lang="fr-FR" sz="1800" b="1" dirty="0" err="1" smtClean="0"/>
              <a:t>normocapnie</a:t>
            </a: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b="1" dirty="0" smtClean="0"/>
              <a:t>Sédation </a:t>
            </a:r>
            <a:r>
              <a:rPr lang="fr-FR" sz="1800" dirty="0" smtClean="0"/>
              <a:t>(MIDAZOLAM + SUFENTANIL) et souvent </a:t>
            </a:r>
            <a:r>
              <a:rPr lang="fr-FR" sz="1800" b="1" dirty="0" smtClean="0"/>
              <a:t>curarisation </a:t>
            </a:r>
            <a:r>
              <a:rPr lang="fr-FR" sz="1800" dirty="0" smtClean="0"/>
              <a:t>(CISATRACURIUM)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b="1" dirty="0" smtClean="0"/>
              <a:t>Pression artérielle moyenne à 80-90 </a:t>
            </a:r>
            <a:r>
              <a:rPr lang="fr-FR" sz="1800" b="1" dirty="0" err="1" smtClean="0"/>
              <a:t>mmHg</a:t>
            </a:r>
            <a:r>
              <a:rPr lang="fr-FR" sz="1800" b="1" dirty="0" smtClean="0"/>
              <a:t> ou </a:t>
            </a:r>
            <a:r>
              <a:rPr lang="fr-FR" sz="1800" b="1" dirty="0"/>
              <a:t>p</a:t>
            </a:r>
            <a:r>
              <a:rPr lang="fr-FR" sz="1800" b="1" dirty="0" smtClean="0"/>
              <a:t>ression </a:t>
            </a:r>
            <a:r>
              <a:rPr lang="fr-FR" sz="1800" b="1" dirty="0"/>
              <a:t>a</a:t>
            </a:r>
            <a:r>
              <a:rPr lang="fr-FR" sz="1800" b="1" dirty="0" smtClean="0"/>
              <a:t>rtérielle systolique à 	120 </a:t>
            </a:r>
            <a:r>
              <a:rPr lang="fr-FR" sz="1800" b="1" dirty="0" err="1" smtClean="0"/>
              <a:t>mmHg</a:t>
            </a: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dirty="0" smtClean="0"/>
              <a:t>Température &lt; 38°C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err="1" smtClean="0"/>
              <a:t>Normoglycémie</a:t>
            </a: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Hémoglobine 9-10 g/</a:t>
            </a:r>
            <a:r>
              <a:rPr lang="fr-FR" sz="1800" dirty="0" err="1" smtClean="0"/>
              <a:t>dL</a:t>
            </a:r>
            <a:r>
              <a:rPr lang="fr-FR" sz="1800" dirty="0"/>
              <a:t> </a:t>
            </a:r>
            <a:r>
              <a:rPr lang="fr-FR" sz="1800" dirty="0" smtClean="0"/>
              <a:t>(?)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err="1" smtClean="0"/>
              <a:t>Osmothérapie</a:t>
            </a:r>
            <a:r>
              <a:rPr lang="fr-FR" sz="1800" dirty="0" smtClean="0"/>
              <a:t> si mydriase </a:t>
            </a:r>
            <a:r>
              <a:rPr lang="fr-FR" sz="1800" dirty="0" err="1" smtClean="0"/>
              <a:t>aréactive</a:t>
            </a:r>
            <a:r>
              <a:rPr lang="fr-FR" sz="1800" dirty="0" smtClean="0"/>
              <a:t> (uni ou bilatérale)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	MANNITOL 20% (soluté hypertonique par rapport au plasma)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	Diminution de la pression </a:t>
            </a:r>
            <a:r>
              <a:rPr lang="fr-FR" sz="1800" dirty="0" err="1" smtClean="0"/>
              <a:t>intra-crânienne</a:t>
            </a: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	Amélioration du débit sanguin cérébral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		</a:t>
            </a:r>
            <a:r>
              <a:rPr lang="fr-FR" sz="1800" dirty="0"/>
              <a:t>P</a:t>
            </a:r>
            <a:r>
              <a:rPr lang="fr-FR" sz="1800" dirty="0" smtClean="0"/>
              <a:t>ermet de gagner quelques heures avant la chirurgie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Prise en charge spécifique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La détresse circulatoire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6018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496300" cy="53736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Choc hémorragique dans 80% des cas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Dans 20% des cas : choc cardiogénique ou spinal (lésion médullaire)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Coagulopathie dans 30% des cas d’hémorragie sévère (prise en charge indissociable de celle du choc hémorragique)</a:t>
            </a:r>
          </a:p>
          <a:p>
            <a:pPr marL="0" indent="0">
              <a:buFont typeface="Arial" charset="0"/>
              <a:buNone/>
            </a:pPr>
            <a:endParaRPr lang="fr-FR" sz="1800" b="1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Objectifs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Limiter le saignement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Assurer une perfusion d’organes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Corriger l’anémie et la coagulopathie</a:t>
            </a:r>
          </a:p>
          <a:p>
            <a:pPr marL="0" indent="0">
              <a:buFont typeface="Arial" charset="0"/>
              <a:buNone/>
            </a:pPr>
            <a:endParaRPr lang="fr-FR" sz="1800" b="1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Moyens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Hémostase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Remplissage vasculaire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Vasopresseurs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Transfusion et restauration de l’hémostase biologique</a:t>
            </a:r>
          </a:p>
          <a:p>
            <a:pPr marL="0" indent="0" algn="ctr">
              <a:lnSpc>
                <a:spcPct val="110000"/>
              </a:lnSpc>
              <a:buFont typeface="Arial" charset="0"/>
              <a:buNone/>
            </a:pPr>
            <a:endParaRPr lang="fr-FR" sz="1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Prise en charge spécifique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Le choc hémorragique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70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fr-FR" sz="180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800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fr-FR" sz="2000" b="1" smtClean="0">
                <a:solidFill>
                  <a:srgbClr val="FF0000"/>
                </a:solidFill>
              </a:rPr>
              <a:t>Recommandations européennes (mises à jour en 2013) sur la prise en charge des hémorragies et des coagulopathies post-traumatiques</a:t>
            </a:r>
          </a:p>
          <a:p>
            <a:pPr marL="0" indent="0" algn="ctr">
              <a:buFont typeface="Arial" charset="0"/>
              <a:buNone/>
            </a:pPr>
            <a:endParaRPr lang="fr-FR" sz="2000" b="1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fr-FR" sz="1200" i="1" smtClean="0"/>
              <a:t>						Spahn. Crit Care. 2013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975"/>
          </a:xfrm>
        </p:spPr>
        <p:txBody>
          <a:bodyPr/>
          <a:lstStyle/>
          <a:p>
            <a:r>
              <a:rPr lang="fr-FR" b="1" smtClean="0"/>
              <a:t>Contrôler l’hémorragie</a:t>
            </a:r>
          </a:p>
        </p:txBody>
      </p:sp>
      <p:sp>
        <p:nvSpPr>
          <p:cNvPr id="88066" name="Espace réservé du contenu 2"/>
          <p:cNvSpPr>
            <a:spLocks noGrp="1"/>
          </p:cNvSpPr>
          <p:nvPr>
            <p:ph idx="1"/>
          </p:nvPr>
        </p:nvSpPr>
        <p:spPr>
          <a:xfrm>
            <a:off x="395288" y="1844675"/>
            <a:ext cx="8569325" cy="41767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Stopper les hémorragies extériorisées </a:t>
            </a:r>
            <a:r>
              <a:rPr lang="fr-FR" sz="1800" smtClean="0"/>
              <a:t>(suture d’une plaie du scalp, tamponnement d’un épistaxis, pansement compressif, garrot en cas d’hémorragie non contrôlable des extrémités (1B) maximum 6h, pansements hémostatiques)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Réduction et immobilisation des foyers de fracture </a:t>
            </a:r>
            <a:r>
              <a:rPr lang="fr-FR" sz="1800" smtClean="0"/>
              <a:t>(stabilisation pelvienne précoce (1B) par ceinture pelvienne)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Le temps de prise en charge avant le bloc opératoire doit être réduit au minimum </a:t>
            </a:r>
            <a:r>
              <a:rPr lang="fr-FR" sz="1800" smtClean="0"/>
              <a:t>(1A)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"Damage Control" précoce si la réanimation initiale ne contrôle pas le saignement (1B)</a:t>
            </a:r>
          </a:p>
          <a:p>
            <a:pPr marL="411163" lvl="1" indent="0">
              <a:buFont typeface="Arial" charset="0"/>
              <a:buNone/>
            </a:pPr>
            <a:endParaRPr lang="fr-F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975"/>
          </a:xfrm>
        </p:spPr>
        <p:txBody>
          <a:bodyPr/>
          <a:lstStyle/>
          <a:p>
            <a:r>
              <a:rPr lang="fr-FR" b="1" smtClean="0"/>
              <a:t>Assurer une perfusion d’organes</a:t>
            </a:r>
          </a:p>
        </p:txBody>
      </p:sp>
      <p:sp>
        <p:nvSpPr>
          <p:cNvPr id="89090" name="Espace réservé du contenu 2"/>
          <p:cNvSpPr>
            <a:spLocks noGrp="1"/>
          </p:cNvSpPr>
          <p:nvPr>
            <p:ph idx="1"/>
          </p:nvPr>
        </p:nvSpPr>
        <p:spPr>
          <a:xfrm>
            <a:off x="250825" y="1484313"/>
            <a:ext cx="8785225" cy="5445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Concepts de </a:t>
            </a:r>
            <a:r>
              <a:rPr lang="fr-FR" sz="1800" b="1" smtClean="0"/>
              <a:t>« low-volume resuscitation » </a:t>
            </a:r>
            <a:r>
              <a:rPr lang="fr-FR" sz="1800" smtClean="0"/>
              <a:t>et d’</a:t>
            </a:r>
            <a:r>
              <a:rPr lang="fr-FR" sz="1800" b="1" smtClean="0"/>
              <a:t> « hypotensive resuscitation »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Un remplissage abondant est délétère 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Une pression artérielle excessive favorise le saignement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Remplissage précoce </a:t>
            </a:r>
            <a:r>
              <a:rPr lang="fr-FR" sz="1800" smtClean="0"/>
              <a:t>(1A) initialement par des </a:t>
            </a:r>
            <a:r>
              <a:rPr lang="fr-FR" sz="1800" b="1" smtClean="0"/>
              <a:t>cristalloïdes</a:t>
            </a:r>
            <a:r>
              <a:rPr lang="fr-FR" sz="1800" smtClean="0"/>
              <a:t> (1B)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Sérum salé isotonique à privilégier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Vasopresseurs (NOREPINEPHRINE) </a:t>
            </a:r>
            <a:r>
              <a:rPr lang="fr-FR" sz="1800" smtClean="0"/>
              <a:t>pour maintenir la pression artérielle (2C)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Si les objectifs tensionnels ne sont pas atteints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Dès 1000 mL de remplissage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sur voie veineuse dédiée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Objectifs</a:t>
            </a:r>
            <a:r>
              <a:rPr lang="fr-FR" sz="1800" smtClean="0"/>
              <a:t> (tant que l’hémostase n’est pas réalisée)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Hémorragie sans TC grave : PAs 80 – 90 mmHg (1C)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Hémorragie et TC grave : PAm ≥ 80 mmHg (1C)</a:t>
            </a:r>
          </a:p>
          <a:p>
            <a:pPr marL="411163" lvl="1" indent="0">
              <a:buFont typeface="Arial" charset="0"/>
              <a:buNone/>
            </a:pPr>
            <a:endParaRPr lang="fr-F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EPIDEMIOLOGIE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975"/>
          </a:xfrm>
        </p:spPr>
        <p:txBody>
          <a:bodyPr/>
          <a:lstStyle/>
          <a:p>
            <a:r>
              <a:rPr lang="fr-FR" b="1" smtClean="0"/>
              <a:t>Transfusion sanguine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484313"/>
            <a:ext cx="8640762" cy="4752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Assurer le transport de l’oxygène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Transfusion en </a:t>
            </a:r>
            <a:r>
              <a:rPr lang="fr-FR" sz="1800" b="1" dirty="0" err="1" smtClean="0"/>
              <a:t>isogroupe</a:t>
            </a:r>
            <a:r>
              <a:rPr lang="fr-FR" sz="1800" b="1" dirty="0" smtClean="0"/>
              <a:t> </a:t>
            </a:r>
            <a:r>
              <a:rPr lang="fr-FR" sz="1800" dirty="0" smtClean="0"/>
              <a:t>préférable et dès que possible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Urgence vitale immédiate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dirty="0" smtClean="0"/>
              <a:t>Transfusion sans connaissance préalable du groupe et de la RAI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O négatif chez la femme en âge de procréer sinon O positif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Objectifs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err="1" smtClean="0"/>
              <a:t>Hb</a:t>
            </a:r>
            <a:r>
              <a:rPr lang="fr-FR" sz="1800" dirty="0" smtClean="0"/>
              <a:t> entre 7 et 9 g/</a:t>
            </a:r>
            <a:r>
              <a:rPr lang="fr-FR" sz="1800" dirty="0" err="1" smtClean="0"/>
              <a:t>dL</a:t>
            </a:r>
            <a:r>
              <a:rPr lang="fr-FR" sz="1800" dirty="0" smtClean="0"/>
              <a:t> pour tous les patients (1C)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9 à 10 g/</a:t>
            </a:r>
            <a:r>
              <a:rPr lang="fr-FR" sz="1800" dirty="0" err="1" smtClean="0"/>
              <a:t>dL</a:t>
            </a:r>
            <a:r>
              <a:rPr lang="fr-FR" sz="1800" dirty="0" smtClean="0"/>
              <a:t> en cas de traumatisme crânien grave ou chez le coronarien?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r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975"/>
          </a:xfrm>
        </p:spPr>
        <p:txBody>
          <a:bodyPr/>
          <a:lstStyle/>
          <a:p>
            <a:r>
              <a:rPr lang="fr-FR" b="1" smtClean="0"/>
              <a:t>Coagulopathie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11175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Facteur indépendant de mortalité chez le traumatisé d’après </a:t>
            </a:r>
            <a:r>
              <a:rPr lang="fr-FR" sz="1800" i="1" dirty="0" err="1" smtClean="0"/>
              <a:t>Brohi</a:t>
            </a:r>
            <a:r>
              <a:rPr lang="fr-FR" sz="1800" i="1" dirty="0" smtClean="0"/>
              <a:t>. J Trauma. 2003</a:t>
            </a: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Phénomène complexe et multifactoriel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Triade létale </a:t>
            </a:r>
            <a:r>
              <a:rPr lang="fr-FR" sz="1800" dirty="0" smtClean="0"/>
              <a:t>contre laquelle il faut lutter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Réanimation agressive et précoce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Lutte contre l’hypothermie </a:t>
            </a:r>
            <a:r>
              <a:rPr lang="fr-FR" sz="1800" dirty="0" smtClean="0"/>
              <a:t>: </a:t>
            </a:r>
            <a:r>
              <a:rPr lang="fr-FR" sz="1800" dirty="0"/>
              <a:t>r</a:t>
            </a:r>
            <a:r>
              <a:rPr lang="fr-FR" sz="1800" dirty="0" smtClean="0"/>
              <a:t>échauffement (interne et externe) </a:t>
            </a:r>
            <a:r>
              <a:rPr lang="fr-FR" sz="1800" dirty="0" smtClean="0">
                <a:sym typeface="Wingdings" panose="05000000000000000000" pitchFamily="2" charset="2"/>
              </a:rPr>
              <a:t> </a:t>
            </a:r>
            <a:r>
              <a:rPr lang="fr-FR" sz="1800" b="1" dirty="0" err="1" smtClean="0">
                <a:sym typeface="Wingdings" panose="05000000000000000000" pitchFamily="2" charset="2"/>
              </a:rPr>
              <a:t>normothermie</a:t>
            </a:r>
            <a:r>
              <a:rPr lang="fr-FR" sz="1800" dirty="0" smtClean="0">
                <a:sym typeface="Wingdings" panose="05000000000000000000" pitchFamily="2" charset="2"/>
              </a:rPr>
              <a:t> (1C)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>
                <a:sym typeface="Wingdings" panose="05000000000000000000" pitchFamily="2" charset="2"/>
              </a:rPr>
              <a:t>	</a:t>
            </a:r>
            <a:r>
              <a:rPr lang="fr-FR" sz="1800" b="1" dirty="0" smtClean="0"/>
              <a:t>Lutte contre l’acidose lactique </a:t>
            </a:r>
            <a:r>
              <a:rPr lang="fr-FR" sz="1800" dirty="0" smtClean="0"/>
              <a:t>: </a:t>
            </a:r>
            <a:r>
              <a:rPr lang="fr-FR" sz="1800" b="1" dirty="0" smtClean="0"/>
              <a:t>remplissage et catécholamines, transfusion érythrocytaire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Lutte contre la </a:t>
            </a:r>
            <a:r>
              <a:rPr lang="fr-FR" sz="1800" b="1" dirty="0" err="1" smtClean="0"/>
              <a:t>coagulopathie</a:t>
            </a:r>
            <a:r>
              <a:rPr lang="fr-FR" sz="1800" dirty="0" smtClean="0"/>
              <a:t> : </a:t>
            </a:r>
            <a:r>
              <a:rPr lang="fr-FR" sz="1800" b="1" dirty="0" smtClean="0"/>
              <a:t>apports de facteurs de coagulation et d’agents 	</a:t>
            </a:r>
            <a:r>
              <a:rPr lang="fr-FR" sz="1800" b="1" dirty="0" err="1" smtClean="0"/>
              <a:t>antifibrinolytiques</a:t>
            </a:r>
            <a:endParaRPr lang="fr-FR" sz="1800" b="1" dirty="0" smtClean="0"/>
          </a:p>
          <a:p>
            <a:pPr marL="41148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400" dirty="0" smtClean="0"/>
          </a:p>
        </p:txBody>
      </p:sp>
      <p:sp>
        <p:nvSpPr>
          <p:cNvPr id="4" name="Triangle isocèle 3"/>
          <p:cNvSpPr/>
          <p:nvPr/>
        </p:nvSpPr>
        <p:spPr>
          <a:xfrm>
            <a:off x="3722688" y="3068638"/>
            <a:ext cx="1708150" cy="125888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3188" name="ZoneTexte 4"/>
          <p:cNvSpPr txBox="1">
            <a:spLocks noChangeArrowheads="1"/>
          </p:cNvSpPr>
          <p:nvPr/>
        </p:nvSpPr>
        <p:spPr bwMode="auto">
          <a:xfrm>
            <a:off x="4014788" y="2730500"/>
            <a:ext cx="11239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Coagulopathie</a:t>
            </a:r>
          </a:p>
        </p:txBody>
      </p:sp>
      <p:sp>
        <p:nvSpPr>
          <p:cNvPr id="93189" name="ZoneTexte 5"/>
          <p:cNvSpPr txBox="1">
            <a:spLocks noChangeArrowheads="1"/>
          </p:cNvSpPr>
          <p:nvPr/>
        </p:nvSpPr>
        <p:spPr bwMode="auto">
          <a:xfrm>
            <a:off x="5651500" y="4216400"/>
            <a:ext cx="1008063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Acidose</a:t>
            </a:r>
          </a:p>
        </p:txBody>
      </p:sp>
      <p:sp>
        <p:nvSpPr>
          <p:cNvPr id="93190" name="ZoneTexte 6"/>
          <p:cNvSpPr txBox="1">
            <a:spLocks noChangeArrowheads="1"/>
          </p:cNvSpPr>
          <p:nvPr/>
        </p:nvSpPr>
        <p:spPr bwMode="auto">
          <a:xfrm>
            <a:off x="2468563" y="4203700"/>
            <a:ext cx="116681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Hypothermie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576763" y="3344863"/>
            <a:ext cx="0" cy="858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32300" y="3563938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3" name="ZoneTexte 12"/>
          <p:cNvSpPr txBox="1">
            <a:spLocks noChangeArrowheads="1"/>
          </p:cNvSpPr>
          <p:nvPr/>
        </p:nvSpPr>
        <p:spPr bwMode="auto">
          <a:xfrm>
            <a:off x="5148263" y="4462463"/>
            <a:ext cx="2016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latin typeface="Calibri" pitchFamily="34" charset="0"/>
              </a:rPr>
              <a:t>pH &lt; 7,2 ; lactates &gt; 5 mmol/L</a:t>
            </a:r>
          </a:p>
        </p:txBody>
      </p:sp>
      <p:sp>
        <p:nvSpPr>
          <p:cNvPr id="93194" name="ZoneTexte 13"/>
          <p:cNvSpPr txBox="1">
            <a:spLocks noChangeArrowheads="1"/>
          </p:cNvSpPr>
          <p:nvPr/>
        </p:nvSpPr>
        <p:spPr bwMode="auto">
          <a:xfrm>
            <a:off x="2468563" y="4462463"/>
            <a:ext cx="100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>
                <a:latin typeface="Calibri" pitchFamily="34" charset="0"/>
              </a:rPr>
              <a:t>T° &lt; 34°C</a:t>
            </a:r>
          </a:p>
        </p:txBody>
      </p:sp>
      <p:pic>
        <p:nvPicPr>
          <p:cNvPr id="93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2730500"/>
            <a:ext cx="2078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6" name="ZoneTexte 7"/>
          <p:cNvSpPr txBox="1">
            <a:spLocks noChangeArrowheads="1"/>
          </p:cNvSpPr>
          <p:nvPr/>
        </p:nvSpPr>
        <p:spPr bwMode="auto">
          <a:xfrm>
            <a:off x="1692275" y="2852738"/>
            <a:ext cx="19431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>
                <a:latin typeface="Calibri" pitchFamily="34" charset="0"/>
              </a:rPr>
              <a:t>Jurkovich. J Trauma. 1987</a:t>
            </a:r>
          </a:p>
        </p:txBody>
      </p:sp>
      <p:sp>
        <p:nvSpPr>
          <p:cNvPr id="93197" name="ZoneTexte 9"/>
          <p:cNvSpPr txBox="1">
            <a:spLocks noChangeArrowheads="1"/>
          </p:cNvSpPr>
          <p:nvPr/>
        </p:nvSpPr>
        <p:spPr bwMode="auto">
          <a:xfrm>
            <a:off x="2159000" y="3832225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>
                <a:latin typeface="Calibri" pitchFamily="34" charset="0"/>
              </a:rPr>
              <a:t>T°C</a:t>
            </a:r>
          </a:p>
        </p:txBody>
      </p:sp>
      <p:sp>
        <p:nvSpPr>
          <p:cNvPr id="93198" name="ZoneTexte 14"/>
          <p:cNvSpPr txBox="1">
            <a:spLocks noChangeArrowheads="1"/>
          </p:cNvSpPr>
          <p:nvPr/>
        </p:nvSpPr>
        <p:spPr bwMode="auto">
          <a:xfrm>
            <a:off x="292100" y="2620963"/>
            <a:ext cx="736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>
                <a:latin typeface="Calibri" pitchFamily="34" charset="0"/>
              </a:rPr>
              <a:t>Mortalité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/>
              <a:t>Facteurs de coagulation </a:t>
            </a:r>
            <a:br>
              <a:rPr lang="fr-FR" b="1" dirty="0" smtClean="0"/>
            </a:br>
            <a:r>
              <a:rPr lang="fr-FR" b="1" dirty="0"/>
              <a:t>A</a:t>
            </a:r>
            <a:r>
              <a:rPr lang="fr-FR" b="1" dirty="0" smtClean="0"/>
              <a:t>gents anti-fibrinolytiques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Ne pas attendre les troubles de coagulation mais les anticiper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Bilan de coagulation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Monitorage précoce et répétée (1C)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Plasma frais congelé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1 CG : 1 PFC à </a:t>
            </a:r>
            <a:r>
              <a:rPr lang="fr-FR" sz="1800" b="1" dirty="0" smtClean="0"/>
              <a:t>2 CG : 1 PFC </a:t>
            </a:r>
            <a:r>
              <a:rPr lang="fr-FR" sz="1800" dirty="0" smtClean="0"/>
              <a:t>(recommandations HAS)</a:t>
            </a: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Administration précoce pour compenser le déficit en facteur de coagulation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Plaquettes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S</a:t>
            </a:r>
            <a:r>
              <a:rPr lang="fr-FR" sz="1800" dirty="0" smtClean="0"/>
              <a:t>euil &gt; 50</a:t>
            </a:r>
            <a:r>
              <a:rPr lang="fr-FR" sz="1800" dirty="0"/>
              <a:t> </a:t>
            </a:r>
            <a:r>
              <a:rPr lang="fr-FR" sz="1800" dirty="0" smtClean="0"/>
              <a:t>x 10</a:t>
            </a:r>
            <a:r>
              <a:rPr lang="fr-FR" sz="1800" baseline="30000" dirty="0" smtClean="0"/>
              <a:t>3</a:t>
            </a:r>
            <a:r>
              <a:rPr lang="fr-FR" sz="1800" dirty="0" smtClean="0"/>
              <a:t>/mm</a:t>
            </a:r>
            <a:r>
              <a:rPr lang="fr-FR" sz="1800" baseline="30000" dirty="0" smtClean="0"/>
              <a:t>3</a:t>
            </a:r>
            <a:r>
              <a:rPr lang="fr-FR" sz="1800" dirty="0" smtClean="0"/>
              <a:t> (1C) ou &gt; 100 x 10</a:t>
            </a:r>
            <a:r>
              <a:rPr lang="fr-FR" sz="1800" baseline="30000" dirty="0" smtClean="0"/>
              <a:t>3</a:t>
            </a:r>
            <a:r>
              <a:rPr lang="fr-FR" sz="1800" dirty="0" smtClean="0"/>
              <a:t>/mm</a:t>
            </a:r>
            <a:r>
              <a:rPr lang="fr-FR" sz="1800" baseline="30000" dirty="0" smtClean="0"/>
              <a:t>3</a:t>
            </a:r>
            <a:r>
              <a:rPr lang="fr-FR" sz="1800" dirty="0" smtClean="0"/>
              <a:t> en cas de TC grave (2C)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Généralement lors de la 2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prescription de culots globulaires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Fibrinogène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dirty="0" smtClean="0"/>
              <a:t>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facteur de coagulation à s’effondrer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dirty="0" smtClean="0"/>
              <a:t>Seuil &gt; 1,5 à 2 g/L (1C)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dirty="0" smtClean="0"/>
              <a:t>CLOTTAFACT 1,5g/100 </a:t>
            </a:r>
            <a:r>
              <a:rPr lang="fr-FR" sz="1800" dirty="0" err="1" smtClean="0"/>
              <a:t>mL</a:t>
            </a:r>
            <a:r>
              <a:rPr lang="fr-FR" sz="1800" dirty="0" smtClean="0"/>
              <a:t> à la vitesse de 20 </a:t>
            </a:r>
            <a:r>
              <a:rPr lang="fr-FR" sz="1800" dirty="0" err="1" smtClean="0"/>
              <a:t>mL</a:t>
            </a:r>
            <a:r>
              <a:rPr lang="fr-FR" sz="1800" dirty="0" smtClean="0"/>
              <a:t>/min maximum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endParaRPr lang="fr-FR" sz="1800" dirty="0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/>
              <a:t>Facteurs de coagulation </a:t>
            </a:r>
            <a:br>
              <a:rPr lang="fr-FR" b="1" dirty="0" smtClean="0"/>
            </a:br>
            <a:r>
              <a:rPr lang="fr-FR" b="1" dirty="0"/>
              <a:t>A</a:t>
            </a:r>
            <a:r>
              <a:rPr lang="fr-FR" b="1" dirty="0" smtClean="0"/>
              <a:t>gents anti-fibrinolytiques</a:t>
            </a:r>
            <a:endParaRPr lang="fr-FR" b="1" dirty="0"/>
          </a:p>
        </p:txBody>
      </p:sp>
      <p:sp>
        <p:nvSpPr>
          <p:cNvPr id="9523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Calcium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Indispensable à la cascade de la coagulation sous sa forme ionisée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Seuil &gt; 0,9 mmol/L	(1C)</a:t>
            </a:r>
          </a:p>
          <a:p>
            <a:pPr marL="0" indent="0">
              <a:buFont typeface="Arial" charset="0"/>
              <a:buNone/>
            </a:pPr>
            <a:endParaRPr lang="fr-FR" sz="1800" b="1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Acide tranexamique </a:t>
            </a:r>
            <a:r>
              <a:rPr lang="fr-FR" sz="1800" smtClean="0"/>
              <a:t>(EXACYL)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1g/10 min puis 1g/8h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Dans les 3 heures qui suivent le traumatisme</a:t>
            </a:r>
          </a:p>
          <a:p>
            <a:pPr marL="0" indent="0">
              <a:buFont typeface="Arial" charset="0"/>
              <a:buNone/>
            </a:pPr>
            <a:endParaRPr lang="fr-FR" sz="1800" b="1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Concentrés de complexes thrombotiques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PPSB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Antagonisation des AVK et des nouveaux anticoagulants oraux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25 à 50 UI de facteur IX/kg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Facteur VII activé recombinant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Traitement d’exception</a:t>
            </a:r>
            <a:endParaRPr lang="fr-FR" sz="1800" b="1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r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fr-FR" b="1" smtClean="0"/>
              <a:t>Transfusion Massive</a:t>
            </a:r>
          </a:p>
        </p:txBody>
      </p:sp>
      <p:sp>
        <p:nvSpPr>
          <p:cNvPr id="96258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2117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smtClean="0"/>
              <a:t>3 à 5% des traumatisés graves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Pas de définition consensuelle (&gt; 10 CG/24h, &gt; 4 CG/1h…)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Nécessité de protocoles pré-établis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Eviter de prendre du retard en attendant les résultats biologiques et de diluer les facteurs de coagulation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Prescription initiale </a:t>
            </a:r>
            <a:r>
              <a:rPr lang="fr-FR" sz="1800" smtClean="0"/>
              <a:t>(exemple)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6 CGR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4 PFC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1 CPA (concentré plaquettaire d’aphérèse)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3g de Fibrinogène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1 à 2g de Chlorure de Calcium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Critères de déclenchement (cliniques, biologiques, score de probabilité de TM)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Complications (hypothermie, immuno-allergiques, infectieuses, respiratoires)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Après la phase de déchocage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Patient stable/stabilisé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err="1" smtClean="0"/>
              <a:t>Bodyscanner</a:t>
            </a:r>
            <a:r>
              <a:rPr lang="fr-FR" sz="1800" dirty="0" smtClean="0"/>
              <a:t> pour un bilan lésionnel exhaustif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R</a:t>
            </a:r>
            <a:r>
              <a:rPr lang="fr-FR" sz="1800" dirty="0" smtClean="0"/>
              <a:t>adiographies standards (membres)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Patient instable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P</a:t>
            </a:r>
            <a:r>
              <a:rPr lang="fr-FR" sz="1800" dirty="0" smtClean="0"/>
              <a:t>rise en charge type </a:t>
            </a:r>
            <a:r>
              <a:rPr lang="fr-FR" sz="1800" b="1" dirty="0" smtClean="0"/>
              <a:t>« </a:t>
            </a:r>
            <a:r>
              <a:rPr lang="fr-FR" sz="1800" b="1" dirty="0"/>
              <a:t>d</a:t>
            </a:r>
            <a:r>
              <a:rPr lang="fr-FR" sz="1800" b="1" dirty="0" smtClean="0"/>
              <a:t>amage control »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b="1" dirty="0" smtClean="0"/>
              <a:t>Chirurgie d’hémostase </a:t>
            </a:r>
            <a:r>
              <a:rPr lang="fr-FR" sz="1800" dirty="0" smtClean="0"/>
              <a:t>uniquement dans un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temps associée à une 	réanimation </a:t>
            </a:r>
            <a:r>
              <a:rPr lang="fr-FR" sz="1800" dirty="0" err="1" smtClean="0"/>
              <a:t>per-opératoire</a:t>
            </a:r>
            <a:r>
              <a:rPr lang="fr-FR" sz="1800" dirty="0" smtClean="0"/>
              <a:t> (chirurgie écourtée &lt; 60 min)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Réanimation</a:t>
            </a:r>
            <a:r>
              <a:rPr lang="fr-FR" sz="1800" dirty="0" smtClean="0"/>
              <a:t> post-opératoire (lutte contre la triade létale) et bilan lésionnel 	complet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b="1" dirty="0" smtClean="0"/>
              <a:t>Chirurgie définitive </a:t>
            </a:r>
            <a:r>
              <a:rPr lang="fr-FR" sz="1800" dirty="0" smtClean="0"/>
              <a:t>dans un 2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temps (J2)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ROLE DE L’IDE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9933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Rôle essentiel à tous les niveaux de prise en charge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SMUR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</a:t>
            </a:r>
            <a:r>
              <a:rPr lang="fr-FR" sz="1800" b="1" smtClean="0"/>
              <a:t>Assurer un accès vasculaire de qualité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Désinfecter, panser les plaies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Surveiller les différents paramètres, la douleur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Connaitre parfaitement le matériel à disposition (attelles, scope, respirateur…)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Aider à la réalisation de gestes médicaux (IOT, KTIO, …)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Salle d’accueil des urgences vitales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Idem qu’en SMUR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Assurer la sécurité transfusionnelle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Poser une sonde naso-gastrique, une sonde urinaire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Savoir prélever en artériel (gazométrie, lactatémie)</a:t>
            </a:r>
          </a:p>
          <a:p>
            <a:pPr marL="0" indent="0">
              <a:buFont typeface="Arial" charset="0"/>
              <a:buNone/>
            </a:pPr>
            <a:r>
              <a:rPr lang="fr-FR" sz="1800" b="1" smtClean="0"/>
              <a:t>	</a:t>
            </a:r>
            <a:r>
              <a:rPr lang="fr-FR" sz="1800" smtClean="0"/>
              <a:t>Aider à la réalisation de gestes médicaux (VVC, KTA, drainage thoracique…)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endParaRPr lang="fr-FR" sz="1800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0035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1800" b="1" smtClean="0"/>
              <a:t>Bloc opératoire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Rôles plus spécifiques (IBODE, IADE)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/>
              <a:t>Réanimation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Idem SMUR et SAUV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Surveiller et identifier la survenue de certaines complications</a:t>
            </a:r>
          </a:p>
          <a:p>
            <a:pPr marL="0" indent="0">
              <a:buFont typeface="Arial" charset="0"/>
              <a:buNone/>
            </a:pPr>
            <a:r>
              <a:rPr lang="fr-FR" sz="1800" smtClean="0"/>
              <a:t>	Connaitre les techniques de suppléances d’organe (épuration extra-rénale, 	ventilation mécanique…)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b="1" smtClean="0">
                <a:solidFill>
                  <a:srgbClr val="FF0000"/>
                </a:solidFill>
              </a:rPr>
              <a:t>A tous les niveaux, respect des règles d’asepsie même dans l’urgence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NB : penser (à un moment) à s’assurer du statut vaccinal anti-tétanique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COMPLICATIONS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Généralités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Sujet jeune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Prédominance masculine qui diminue avec l’âge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Accident de la voie publique dans 3/4 des cas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Augmentation des accidents de la vie courante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r>
              <a:rPr lang="fr-FR" sz="1800" smtClean="0"/>
              <a:t>Prise en charge longue et coûteuse (des milliards d’euros…)</a:t>
            </a:r>
          </a:p>
          <a:p>
            <a:pPr marL="0" indent="0">
              <a:buFont typeface="Arial" charset="0"/>
              <a:buNone/>
            </a:pPr>
            <a:endParaRPr lang="fr-FR" sz="1800" smtClean="0"/>
          </a:p>
          <a:p>
            <a:pPr marL="0" indent="0">
              <a:buFont typeface="Arial" charset="0"/>
              <a:buNone/>
            </a:pP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Multiples</a:t>
            </a:r>
            <a:r>
              <a:rPr lang="fr-FR" sz="1800" dirty="0" smtClean="0"/>
              <a:t> et pas forcément spécifiques du traumatisé grave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Récidive hémorragique ou hémorragie non contrôlée </a:t>
            </a:r>
            <a:r>
              <a:rPr lang="fr-FR" sz="1800" dirty="0" smtClean="0"/>
              <a:t>(reprise chirurgicale, radiologie interventionnelle)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Rhabdomyolyse</a:t>
            </a:r>
            <a:r>
              <a:rPr lang="fr-FR" sz="1800" dirty="0" smtClean="0"/>
              <a:t> (traumatisme musculaire, </a:t>
            </a:r>
            <a:r>
              <a:rPr lang="fr-FR" sz="1800" dirty="0" err="1" smtClean="0"/>
              <a:t>crush</a:t>
            </a:r>
            <a:r>
              <a:rPr lang="fr-FR" sz="1800" dirty="0" smtClean="0"/>
              <a:t> syndrome) avec risque d’insuffisance rénale aigue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Ulcère de stress </a:t>
            </a:r>
            <a:r>
              <a:rPr lang="fr-FR" sz="1800" dirty="0" smtClean="0"/>
              <a:t>(prévention par IPP, nutrition précoce)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Maladie </a:t>
            </a:r>
            <a:r>
              <a:rPr lang="fr-FR" sz="1800" b="1" dirty="0" err="1" smtClean="0"/>
              <a:t>thrombo-embolique</a:t>
            </a:r>
            <a:r>
              <a:rPr lang="fr-FR" sz="1800" b="1" dirty="0" smtClean="0"/>
              <a:t> </a:t>
            </a:r>
            <a:r>
              <a:rPr lang="fr-FR" sz="1800" dirty="0" smtClean="0"/>
              <a:t>(anticoagulation prophylactique à mettre en balance avec le risque hémorragique, contention veineuse)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Infections</a:t>
            </a:r>
            <a:r>
              <a:rPr lang="fr-FR" sz="1800" dirty="0" smtClean="0"/>
              <a:t> (d’origine multiple, antibioprophylaxie large)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Syndrome du compartiment abdominal </a:t>
            </a:r>
            <a:r>
              <a:rPr lang="fr-FR" sz="1800" dirty="0" smtClean="0"/>
              <a:t>(hyperpression intra-abdominale associée à une défaillance d’organe)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Syndrome de détresse respiratoire aiguë </a:t>
            </a:r>
            <a:r>
              <a:rPr lang="fr-FR" sz="1800" dirty="0" smtClean="0"/>
              <a:t>(SDRA)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Syndrome de défaillance multi-viscérale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…</a:t>
            </a:r>
            <a:endParaRPr lang="fr-FR" sz="1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62950" cy="525780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La gestion initiale d’un traumatisé grave ne laisse pas de place à l’improvisation</a:t>
            </a: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Le </a:t>
            </a:r>
            <a:r>
              <a:rPr lang="fr-FR" sz="1800" dirty="0"/>
              <a:t>développement de réseaux de </a:t>
            </a:r>
            <a:r>
              <a:rPr lang="fr-FR" sz="1800" dirty="0" smtClean="0"/>
              <a:t>soins, avec </a:t>
            </a:r>
            <a:r>
              <a:rPr lang="fr-FR" sz="1800" dirty="0"/>
              <a:t>des centres de traumatologie de référence, peut faire diminuer la </a:t>
            </a:r>
            <a:r>
              <a:rPr lang="fr-FR" sz="1800" dirty="0" smtClean="0"/>
              <a:t>mortalité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Le facteur temps est essentiel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Il y a 3 grandes détresses à repérer et à traiter (circulatoire, respiratoire et neurologique)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Le choc hémorragique post-traumatique représente une cause de mortalité évitable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Il faut réchauffer le patient et le transfuser précocement pour lutter contre la triade létale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Dans les cas les plus graves, la prise en charge repose sur le concept de « damage control »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L’IDE, de la phase pré-hospitalière à la réhabilitation, est un maillon essentiel d’une très longue chaine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fr-FR" b="1" smtClean="0">
                <a:solidFill>
                  <a:srgbClr val="FF0000"/>
                </a:solidFill>
              </a:rPr>
              <a:t>Aspects lésionnels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2950" cy="4525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5 territoires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dirty="0" smtClean="0"/>
              <a:t>Tête et cou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Thorax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Abdomen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Colonne vertébrale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Bassin et membres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Environ 80% des traumatisés graves ont une lésion orthopédique (1/4 de lésions rachidiennes)</a:t>
            </a:r>
            <a:endParaRPr lang="fr-FR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/>
              <a:t>Environ 2/3 des traumatisés graves ont un traumatisme crânien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90023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 smtClean="0"/>
              <a:t>Associations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b="1" dirty="0" smtClean="0"/>
              <a:t>70% : 2 territoires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b="1" dirty="0"/>
              <a:t>	</a:t>
            </a:r>
            <a:r>
              <a:rPr lang="fr-FR" sz="1800" dirty="0" smtClean="0"/>
              <a:t>20% : 3 territoires dont crâne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7% : 4 territoires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/>
              <a:t>	</a:t>
            </a:r>
            <a:r>
              <a:rPr lang="fr-FR" sz="1800" dirty="0" smtClean="0"/>
              <a:t>1% : 5 territoires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12894</TotalTime>
  <Words>4015</Words>
  <Application>Microsoft Office PowerPoint</Application>
  <PresentationFormat>Affichage à l'écran (4:3)</PresentationFormat>
  <Paragraphs>907</Paragraphs>
  <Slides>82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82</vt:i4>
      </vt:variant>
    </vt:vector>
  </HeadingPairs>
  <TitlesOfParts>
    <vt:vector size="86" baseType="lpstr">
      <vt:lpstr>Calibri</vt:lpstr>
      <vt:lpstr>Arial</vt:lpstr>
      <vt:lpstr>Wingdings</vt:lpstr>
      <vt:lpstr>Thème Office</vt:lpstr>
      <vt:lpstr>LES POLYTRAUMATISMES</vt:lpstr>
      <vt:lpstr>PLAN</vt:lpstr>
      <vt:lpstr>INTRODUCTION</vt:lpstr>
      <vt:lpstr>Diapositive 4</vt:lpstr>
      <vt:lpstr>DEFINITIONS</vt:lpstr>
      <vt:lpstr>Diapositive 6</vt:lpstr>
      <vt:lpstr>EPIDEMIOLOGIE</vt:lpstr>
      <vt:lpstr>Généralités</vt:lpstr>
      <vt:lpstr>Aspects lésionnels</vt:lpstr>
      <vt:lpstr>Aspects lésionnels</vt:lpstr>
      <vt:lpstr>Mortalité</vt:lpstr>
      <vt:lpstr>Mortalité évitable</vt:lpstr>
      <vt:lpstr>EVALUATION DU TRAUMATISE GRAVE</vt:lpstr>
      <vt:lpstr>Grands principes d’évaluation et de prise en charge</vt:lpstr>
      <vt:lpstr>ATLS</vt:lpstr>
      <vt:lpstr>Algorithme ABCDE (ATLS)</vt:lpstr>
      <vt:lpstr>Evaluation primaire « A »</vt:lpstr>
      <vt:lpstr>Evaluation primaire « B »</vt:lpstr>
      <vt:lpstr>Evaluation primaire « C »</vt:lpstr>
      <vt:lpstr>Evaluation primaire « D »</vt:lpstr>
      <vt:lpstr>Score de Glasgow</vt:lpstr>
      <vt:lpstr>Evaluation primaire « E »</vt:lpstr>
      <vt:lpstr>Evaluation secondaire</vt:lpstr>
      <vt:lpstr>PRINCIPALES LESIONS ENGAGEANT LE PRONOSTIC VITAL</vt:lpstr>
      <vt:lpstr>Traumatisme crânien grave</vt:lpstr>
      <vt:lpstr>Traumatisme crânien grave</vt:lpstr>
      <vt:lpstr>Hématome extra-dural</vt:lpstr>
      <vt:lpstr>Hématome sous-dural</vt:lpstr>
      <vt:lpstr>Traumatisme médullaire</vt:lpstr>
      <vt:lpstr>Traumatisme médullaire</vt:lpstr>
      <vt:lpstr>Compression médullaire C2</vt:lpstr>
      <vt:lpstr>Score ASIA</vt:lpstr>
      <vt:lpstr>Traumatisme thoracique</vt:lpstr>
      <vt:lpstr>Traumatisme thoracique Lésions pariétales</vt:lpstr>
      <vt:lpstr>Fractures costales</vt:lpstr>
      <vt:lpstr>Traumatisme thoracique Lésions pleuro-pulmonaires</vt:lpstr>
      <vt:lpstr>Pneumothorax droit compressif</vt:lpstr>
      <vt:lpstr>Traumatisme thoracique Lésions cardiaques</vt:lpstr>
      <vt:lpstr>Traumatisme thoracique Lésions des gros vaisseaux</vt:lpstr>
      <vt:lpstr>Rupture de l’isthme aortique</vt:lpstr>
      <vt:lpstr>Traumatisme thoracique Lésion diaphragmatique</vt:lpstr>
      <vt:lpstr>Rupture diaphragmatique gauche</vt:lpstr>
      <vt:lpstr>Traumatisme abdominal</vt:lpstr>
      <vt:lpstr>Traumatisme abdominal</vt:lpstr>
      <vt:lpstr>Pneumopéritoine</vt:lpstr>
      <vt:lpstr>Fracture de rate</vt:lpstr>
      <vt:lpstr>Hémopéritoine</vt:lpstr>
      <vt:lpstr>Traumatisme squelettique</vt:lpstr>
      <vt:lpstr>Pertes sanguines</vt:lpstr>
      <vt:lpstr>Fracture du bassin</vt:lpstr>
      <vt:lpstr>CRITERES DE GRAVITE</vt:lpstr>
      <vt:lpstr>Notions de physiopathologie</vt:lpstr>
      <vt:lpstr>Caractéristiques du traumatisé grave</vt:lpstr>
      <vt:lpstr>Critères de Vittel</vt:lpstr>
      <vt:lpstr>Critères de gravité extrême</vt:lpstr>
      <vt:lpstr>Catégorisation du traumatisé grave</vt:lpstr>
      <vt:lpstr>Trauma system</vt:lpstr>
      <vt:lpstr>PRISE EN CHARGE</vt:lpstr>
      <vt:lpstr>Phase pré-hospitalière</vt:lpstr>
      <vt:lpstr>Phase pré-hospitalière</vt:lpstr>
      <vt:lpstr>Phase hospitalière La « Trauma Team »</vt:lpstr>
      <vt:lpstr>Phase hospitalière A l’arrivée du patient</vt:lpstr>
      <vt:lpstr>Phase hospitalière Le bilan lésionnel</vt:lpstr>
      <vt:lpstr>Prise en charge spécifique La détresse respiratoire</vt:lpstr>
      <vt:lpstr>Prise en charge spécifique La détresse neurologique</vt:lpstr>
      <vt:lpstr>Prise en charge spécifique La détresse circulatoire</vt:lpstr>
      <vt:lpstr>Prise en charge spécifique Le choc hémorragique</vt:lpstr>
      <vt:lpstr>Contrôler l’hémorragie</vt:lpstr>
      <vt:lpstr>Assurer une perfusion d’organes</vt:lpstr>
      <vt:lpstr>Transfusion sanguine</vt:lpstr>
      <vt:lpstr>Coagulopathie</vt:lpstr>
      <vt:lpstr>Facteurs de coagulation  Agents anti-fibrinolytiques</vt:lpstr>
      <vt:lpstr>Facteurs de coagulation  Agents anti-fibrinolytiques</vt:lpstr>
      <vt:lpstr>Transfusion Massive</vt:lpstr>
      <vt:lpstr>Après la phase de déchocage</vt:lpstr>
      <vt:lpstr>ROLE DE L’IDE</vt:lpstr>
      <vt:lpstr>Diapositive 77</vt:lpstr>
      <vt:lpstr>Diapositive 78</vt:lpstr>
      <vt:lpstr>COMPLICATIONS</vt:lpstr>
      <vt:lpstr>Diapositive 80</vt:lpstr>
      <vt:lpstr>CONCLUSION</vt:lpstr>
      <vt:lpstr>Diapositive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POLYTRAUMATISMES</dc:title>
  <dc:creator>jerome</dc:creator>
  <cp:lastModifiedBy>Utilisateur</cp:lastModifiedBy>
  <cp:revision>160</cp:revision>
  <dcterms:created xsi:type="dcterms:W3CDTF">2016-12-30T09:50:48Z</dcterms:created>
  <dcterms:modified xsi:type="dcterms:W3CDTF">2017-01-10T14:23:43Z</dcterms:modified>
</cp:coreProperties>
</file>