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1"/>
  </p:sldMasterIdLst>
  <p:notesMasterIdLst>
    <p:notesMasterId r:id="rId30"/>
  </p:notesMasterIdLst>
  <p:sldIdLst>
    <p:sldId id="256" r:id="rId2"/>
    <p:sldId id="257" r:id="rId3"/>
    <p:sldId id="258" r:id="rId4"/>
    <p:sldId id="259" r:id="rId5"/>
    <p:sldId id="275" r:id="rId6"/>
    <p:sldId id="274" r:id="rId7"/>
    <p:sldId id="260" r:id="rId8"/>
    <p:sldId id="280" r:id="rId9"/>
    <p:sldId id="284" r:id="rId10"/>
    <p:sldId id="281" r:id="rId11"/>
    <p:sldId id="261" r:id="rId12"/>
    <p:sldId id="262" r:id="rId13"/>
    <p:sldId id="273" r:id="rId14"/>
    <p:sldId id="263" r:id="rId15"/>
    <p:sldId id="271" r:id="rId16"/>
    <p:sldId id="272" r:id="rId17"/>
    <p:sldId id="283" r:id="rId18"/>
    <p:sldId id="265" r:id="rId19"/>
    <p:sldId id="266" r:id="rId20"/>
    <p:sldId id="267" r:id="rId21"/>
    <p:sldId id="269" r:id="rId22"/>
    <p:sldId id="270" r:id="rId23"/>
    <p:sldId id="277" r:id="rId24"/>
    <p:sldId id="278" r:id="rId25"/>
    <p:sldId id="279" r:id="rId26"/>
    <p:sldId id="268" r:id="rId27"/>
    <p:sldId id="285" r:id="rId28"/>
    <p:sldId id="276" r:id="rId29"/>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7" d="100"/>
          <a:sy n="67" d="100"/>
        </p:scale>
        <p:origin x="-9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65CDB01-A4D2-4D5F-833B-472E2DBE4234}" type="datetime1">
              <a:rPr lang="fr-FR" altLang="en-US"/>
              <a:pPr/>
              <a:t>15/01/2017</a:t>
            </a:fld>
            <a:endParaRPr lang="fr-FR" alt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EDDFD3-C27F-4015-A6DB-46A3CCD8D36A}" type="slidenum">
              <a:rPr lang="fr-FR" altLang="en-US"/>
              <a:pPr/>
              <a:t>‹#›</a:t>
            </a:fld>
            <a:endParaRPr lang="fr-FR"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6CD8369-37F4-42E5-B20E-2405E6A3391D}" type="slidenum">
              <a:rPr lang="fr-FR" altLang="en-US" sz="1200"/>
              <a:pPr eaLnBrk="1" hangingPunct="1"/>
              <a:t>18</a:t>
            </a:fld>
            <a:endParaRPr lang="fr-F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latin typeface="Gill Sans MT" panose="020B0502020104020203" pitchFamily="34" charset="0"/>
            </a:endParaRPr>
          </a:p>
        </p:txBody>
      </p:sp>
      <p:sp>
        <p:nvSpPr>
          <p:cNvPr id="5" name="Ellipse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latin typeface="Gill Sans MT" panose="020B0502020104020203" pitchFamily="34" charset="0"/>
            </a:endParaRPr>
          </a:p>
        </p:txBody>
      </p:sp>
      <p:sp>
        <p:nvSpPr>
          <p:cNvPr id="14" name="Titre 13"/>
          <p:cNvSpPr>
            <a:spLocks noGrp="1"/>
          </p:cNvSpPr>
          <p:nvPr>
            <p:ph type="ctrTitle"/>
          </p:nvPr>
        </p:nvSpPr>
        <p:spPr>
          <a:xfrm>
            <a:off x="1432560" y="359898"/>
            <a:ext cx="7406640" cy="1472184"/>
          </a:xfrm>
        </p:spPr>
        <p:txBody>
          <a:bodyPr anchor="b"/>
          <a:lstStyle>
            <a:lvl1pPr algn="l">
              <a:defRPr/>
            </a:lvl1pPr>
          </a:lstStyle>
          <a:p>
            <a:r>
              <a:rPr lang="fr-FR"/>
              <a:t>Cliquez et modifiez le titre</a:t>
            </a:r>
            <a:endParaRPr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6" name="Espace réservé de la date 6"/>
          <p:cNvSpPr>
            <a:spLocks noGrp="1"/>
          </p:cNvSpPr>
          <p:nvPr>
            <p:ph type="dt" sz="half" idx="10"/>
          </p:nvPr>
        </p:nvSpPr>
        <p:spPr/>
        <p:txBody>
          <a:bodyPr/>
          <a:lstStyle>
            <a:lvl1pPr>
              <a:defRPr/>
            </a:lvl1pPr>
          </a:lstStyle>
          <a:p>
            <a:fld id="{E336794B-97E8-4D05-869C-91D5C03F1759}" type="datetime1">
              <a:rPr lang="fr-FR" altLang="en-US"/>
              <a:pPr/>
              <a:t>15/01/2017</a:t>
            </a:fld>
            <a:endParaRPr lang="fr-FR" altLang="en-US"/>
          </a:p>
        </p:txBody>
      </p:sp>
      <p:sp>
        <p:nvSpPr>
          <p:cNvPr id="7" name="Espace réservé du pied de page 19"/>
          <p:cNvSpPr>
            <a:spLocks noGrp="1"/>
          </p:cNvSpPr>
          <p:nvPr>
            <p:ph type="ftr" sz="quarter" idx="11"/>
          </p:nvPr>
        </p:nvSpPr>
        <p:spPr/>
        <p:txBody>
          <a:bodyPr/>
          <a:lstStyle>
            <a:lvl1pPr>
              <a:defRPr/>
            </a:lvl1pPr>
          </a:lstStyle>
          <a:p>
            <a:endParaRPr lang="en-US" altLang="en-US"/>
          </a:p>
        </p:txBody>
      </p:sp>
      <p:sp>
        <p:nvSpPr>
          <p:cNvPr id="8" name="Espace réservé du numéro de diapositive 9"/>
          <p:cNvSpPr>
            <a:spLocks noGrp="1"/>
          </p:cNvSpPr>
          <p:nvPr>
            <p:ph type="sldNum" sz="quarter" idx="12"/>
          </p:nvPr>
        </p:nvSpPr>
        <p:spPr/>
        <p:txBody>
          <a:bodyPr/>
          <a:lstStyle>
            <a:lvl1pPr>
              <a:defRPr/>
            </a:lvl1pPr>
          </a:lstStyle>
          <a:p>
            <a:fld id="{80C5EAD5-049E-4CD6-9BD2-20B651EA2B7F}" type="slidenum">
              <a:rPr lang="en-US" altLang="en-US"/>
              <a:pPr/>
              <a:t>‹#›</a:t>
            </a:fld>
            <a:endParaRPr lang="en-US" altLang="en-US"/>
          </a:p>
        </p:txBody>
      </p:sp>
    </p:spTree>
    <p:extLst>
      <p:ext uri="{BB962C8B-B14F-4D97-AF65-F5344CB8AC3E}">
        <p14:creationId xmlns:p14="http://schemas.microsoft.com/office/powerpoint/2010/main" val="360763836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fld id="{5691D83B-6C99-40F9-90BF-F3F0B21E66A6}" type="datetime1">
              <a:rPr lang="fr-FR" altLang="en-US"/>
              <a:pPr/>
              <a:t>15/01/2017</a:t>
            </a:fld>
            <a:endParaRPr lang="fr-FR" altLang="en-US"/>
          </a:p>
        </p:txBody>
      </p:sp>
      <p:sp>
        <p:nvSpPr>
          <p:cNvPr id="5" name="Espace réservé du pied de page 9"/>
          <p:cNvSpPr>
            <a:spLocks noGrp="1"/>
          </p:cNvSpPr>
          <p:nvPr>
            <p:ph type="ftr" sz="quarter" idx="11"/>
          </p:nvPr>
        </p:nvSpPr>
        <p:spPr/>
        <p:txBody>
          <a:bodyPr/>
          <a:lstStyle>
            <a:lvl1pPr>
              <a:defRPr/>
            </a:lvl1pPr>
          </a:lstStyle>
          <a:p>
            <a:endParaRPr lang="en-US" altLang="en-US"/>
          </a:p>
        </p:txBody>
      </p:sp>
      <p:sp>
        <p:nvSpPr>
          <p:cNvPr id="6" name="Espace réservé du numéro de diapositive 21"/>
          <p:cNvSpPr>
            <a:spLocks noGrp="1"/>
          </p:cNvSpPr>
          <p:nvPr>
            <p:ph type="sldNum" sz="quarter" idx="12"/>
          </p:nvPr>
        </p:nvSpPr>
        <p:spPr/>
        <p:txBody>
          <a:bodyPr/>
          <a:lstStyle>
            <a:lvl1pPr>
              <a:defRPr/>
            </a:lvl1pPr>
          </a:lstStyle>
          <a:p>
            <a:fld id="{8AC35ABD-5F29-4F9E-BBB0-DEEC87A21A48}" type="slidenum">
              <a:rPr lang="fr-FR" altLang="en-US"/>
              <a:pPr/>
              <a:t>‹#›</a:t>
            </a:fld>
            <a:endParaRPr lang="fr-FR" altLang="en-US"/>
          </a:p>
        </p:txBody>
      </p:sp>
    </p:spTree>
    <p:extLst>
      <p:ext uri="{BB962C8B-B14F-4D97-AF65-F5344CB8AC3E}">
        <p14:creationId xmlns:p14="http://schemas.microsoft.com/office/powerpoint/2010/main" val="20928116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lang="fr-FR"/>
              <a:t>Cliquez et modifiez le titre</a:t>
            </a:r>
            <a:endParaRPr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fld id="{9529B66C-9A72-4B86-887E-246B108C54A3}" type="datetime1">
              <a:rPr lang="fr-FR" altLang="en-US"/>
              <a:pPr/>
              <a:t>15/01/2017</a:t>
            </a:fld>
            <a:endParaRPr lang="fr-FR" altLang="en-US"/>
          </a:p>
        </p:txBody>
      </p:sp>
      <p:sp>
        <p:nvSpPr>
          <p:cNvPr id="5" name="Espace réservé du pied de page 9"/>
          <p:cNvSpPr>
            <a:spLocks noGrp="1"/>
          </p:cNvSpPr>
          <p:nvPr>
            <p:ph type="ftr" sz="quarter" idx="11"/>
          </p:nvPr>
        </p:nvSpPr>
        <p:spPr/>
        <p:txBody>
          <a:bodyPr/>
          <a:lstStyle>
            <a:lvl1pPr>
              <a:defRPr/>
            </a:lvl1pPr>
          </a:lstStyle>
          <a:p>
            <a:endParaRPr lang="en-US" altLang="en-US"/>
          </a:p>
        </p:txBody>
      </p:sp>
      <p:sp>
        <p:nvSpPr>
          <p:cNvPr id="6" name="Espace réservé du numéro de diapositive 21"/>
          <p:cNvSpPr>
            <a:spLocks noGrp="1"/>
          </p:cNvSpPr>
          <p:nvPr>
            <p:ph type="sldNum" sz="quarter" idx="12"/>
          </p:nvPr>
        </p:nvSpPr>
        <p:spPr/>
        <p:txBody>
          <a:bodyPr/>
          <a:lstStyle>
            <a:lvl1pPr>
              <a:defRPr/>
            </a:lvl1pPr>
          </a:lstStyle>
          <a:p>
            <a:fld id="{C580B922-1A44-4464-8A6B-E8F2E794928C}" type="slidenum">
              <a:rPr lang="fr-FR" altLang="en-US"/>
              <a:pPr/>
              <a:t>‹#›</a:t>
            </a:fld>
            <a:endParaRPr lang="fr-FR" altLang="en-US"/>
          </a:p>
        </p:txBody>
      </p:sp>
    </p:spTree>
    <p:extLst>
      <p:ext uri="{BB962C8B-B14F-4D97-AF65-F5344CB8AC3E}">
        <p14:creationId xmlns:p14="http://schemas.microsoft.com/office/powerpoint/2010/main" val="33453952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fld id="{7CEC158C-9274-4D60-89D1-F8CE601ED717}" type="datetime1">
              <a:rPr lang="fr-FR" altLang="en-US"/>
              <a:pPr/>
              <a:t>15/01/2017</a:t>
            </a:fld>
            <a:endParaRPr lang="fr-FR" altLang="en-US"/>
          </a:p>
        </p:txBody>
      </p:sp>
      <p:sp>
        <p:nvSpPr>
          <p:cNvPr id="5" name="Espace réservé du pied de page 9"/>
          <p:cNvSpPr>
            <a:spLocks noGrp="1"/>
          </p:cNvSpPr>
          <p:nvPr>
            <p:ph type="ftr" sz="quarter" idx="11"/>
          </p:nvPr>
        </p:nvSpPr>
        <p:spPr/>
        <p:txBody>
          <a:bodyPr/>
          <a:lstStyle>
            <a:lvl1pPr>
              <a:defRPr/>
            </a:lvl1pPr>
          </a:lstStyle>
          <a:p>
            <a:endParaRPr lang="en-US" altLang="en-US"/>
          </a:p>
        </p:txBody>
      </p:sp>
      <p:sp>
        <p:nvSpPr>
          <p:cNvPr id="6" name="Espace réservé du numéro de diapositive 21"/>
          <p:cNvSpPr>
            <a:spLocks noGrp="1"/>
          </p:cNvSpPr>
          <p:nvPr>
            <p:ph type="sldNum" sz="quarter" idx="12"/>
          </p:nvPr>
        </p:nvSpPr>
        <p:spPr/>
        <p:txBody>
          <a:bodyPr/>
          <a:lstStyle>
            <a:lvl1pPr>
              <a:defRPr/>
            </a:lvl1pPr>
          </a:lstStyle>
          <a:p>
            <a:fld id="{39952B24-BA0A-453A-BC2F-2370B1863E06}" type="slidenum">
              <a:rPr lang="fr-FR" altLang="en-US"/>
              <a:pPr/>
              <a:t>‹#›</a:t>
            </a:fld>
            <a:endParaRPr lang="fr-FR" altLang="en-US"/>
          </a:p>
        </p:txBody>
      </p:sp>
    </p:spTree>
    <p:extLst>
      <p:ext uri="{BB962C8B-B14F-4D97-AF65-F5344CB8AC3E}">
        <p14:creationId xmlns:p14="http://schemas.microsoft.com/office/powerpoint/2010/main" val="275155904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5" name="Rectangle 4"/>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6" name="Ellipse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latin typeface="Gill Sans MT" panose="020B0502020104020203" pitchFamily="34" charset="0"/>
            </a:endParaRPr>
          </a:p>
        </p:txBody>
      </p:sp>
      <p:sp>
        <p:nvSpPr>
          <p:cNvPr id="7" name="Ellipse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latin typeface="Gill Sans MT" panose="020B0502020104020203" pitchFamily="34" charset="0"/>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fr-FR"/>
              <a:t>Cliquez et modifiez le titre</a:t>
            </a:r>
            <a:endParaRPr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defRPr/>
            </a:lvl1pPr>
          </a:lstStyle>
          <a:p>
            <a:fld id="{80EB1753-D690-4144-9898-4C47AD9B04E4}" type="datetime1">
              <a:rPr lang="fr-FR" altLang="en-US"/>
              <a:pPr/>
              <a:t>15/01/2017</a:t>
            </a:fld>
            <a:endParaRPr lang="fr-FR" altLang="en-US"/>
          </a:p>
        </p:txBody>
      </p:sp>
      <p:sp>
        <p:nvSpPr>
          <p:cNvPr id="9" name="Espace réservé du pied de page 4"/>
          <p:cNvSpPr>
            <a:spLocks noGrp="1"/>
          </p:cNvSpPr>
          <p:nvPr>
            <p:ph type="ftr" sz="quarter" idx="11"/>
          </p:nvPr>
        </p:nvSpPr>
        <p:spPr/>
        <p:txBody>
          <a:bodyPr/>
          <a:lstStyle>
            <a:lvl1pPr>
              <a:defRPr/>
            </a:lvl1pPr>
          </a:lstStyle>
          <a:p>
            <a:endParaRPr lang="en-US" altLang="en-US"/>
          </a:p>
        </p:txBody>
      </p:sp>
      <p:sp>
        <p:nvSpPr>
          <p:cNvPr id="10" name="Espace réservé du numéro de diapositive 5"/>
          <p:cNvSpPr>
            <a:spLocks noGrp="1"/>
          </p:cNvSpPr>
          <p:nvPr>
            <p:ph type="sldNum" sz="quarter" idx="12"/>
          </p:nvPr>
        </p:nvSpPr>
        <p:spPr/>
        <p:txBody>
          <a:bodyPr/>
          <a:lstStyle>
            <a:lvl1pPr>
              <a:defRPr/>
            </a:lvl1pPr>
          </a:lstStyle>
          <a:p>
            <a:fld id="{327E5C68-8EE7-4812-9BCD-AD0F983C07EC}" type="slidenum">
              <a:rPr lang="fr-FR" altLang="en-US"/>
              <a:pPr/>
              <a:t>‹#›</a:t>
            </a:fld>
            <a:endParaRPr lang="fr-FR" altLang="en-US"/>
          </a:p>
        </p:txBody>
      </p:sp>
    </p:spTree>
    <p:extLst>
      <p:ext uri="{BB962C8B-B14F-4D97-AF65-F5344CB8AC3E}">
        <p14:creationId xmlns:p14="http://schemas.microsoft.com/office/powerpoint/2010/main" val="18537867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lang="fr-FR"/>
              <a:t>Cliquez et modifiez le titre</a:t>
            </a:r>
            <a:endParaRPr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23"/>
          <p:cNvSpPr>
            <a:spLocks noGrp="1"/>
          </p:cNvSpPr>
          <p:nvPr>
            <p:ph type="dt" sz="half" idx="10"/>
          </p:nvPr>
        </p:nvSpPr>
        <p:spPr/>
        <p:txBody>
          <a:bodyPr/>
          <a:lstStyle>
            <a:lvl1pPr>
              <a:defRPr/>
            </a:lvl1pPr>
          </a:lstStyle>
          <a:p>
            <a:fld id="{D0623B3B-9052-4B38-9764-2467B580F844}" type="datetime1">
              <a:rPr lang="fr-FR" altLang="en-US"/>
              <a:pPr/>
              <a:t>15/01/2017</a:t>
            </a:fld>
            <a:endParaRPr lang="fr-FR" altLang="en-US"/>
          </a:p>
        </p:txBody>
      </p:sp>
      <p:sp>
        <p:nvSpPr>
          <p:cNvPr id="6" name="Espace réservé du pied de page 9"/>
          <p:cNvSpPr>
            <a:spLocks noGrp="1"/>
          </p:cNvSpPr>
          <p:nvPr>
            <p:ph type="ftr" sz="quarter" idx="11"/>
          </p:nvPr>
        </p:nvSpPr>
        <p:spPr/>
        <p:txBody>
          <a:bodyPr/>
          <a:lstStyle>
            <a:lvl1pPr>
              <a:defRPr/>
            </a:lvl1pPr>
          </a:lstStyle>
          <a:p>
            <a:endParaRPr lang="en-US" altLang="en-US"/>
          </a:p>
        </p:txBody>
      </p:sp>
      <p:sp>
        <p:nvSpPr>
          <p:cNvPr id="7" name="Espace réservé du numéro de diapositive 21"/>
          <p:cNvSpPr>
            <a:spLocks noGrp="1"/>
          </p:cNvSpPr>
          <p:nvPr>
            <p:ph type="sldNum" sz="quarter" idx="12"/>
          </p:nvPr>
        </p:nvSpPr>
        <p:spPr/>
        <p:txBody>
          <a:bodyPr/>
          <a:lstStyle>
            <a:lvl1pPr>
              <a:defRPr/>
            </a:lvl1pPr>
          </a:lstStyle>
          <a:p>
            <a:fld id="{99E9649F-3D0B-47D6-9B6F-0DB1313D16F0}" type="slidenum">
              <a:rPr lang="fr-FR" altLang="en-US"/>
              <a:pPr/>
              <a:t>‹#›</a:t>
            </a:fld>
            <a:endParaRPr lang="fr-FR" altLang="en-US"/>
          </a:p>
        </p:txBody>
      </p:sp>
    </p:spTree>
    <p:extLst>
      <p:ext uri="{BB962C8B-B14F-4D97-AF65-F5344CB8AC3E}">
        <p14:creationId xmlns:p14="http://schemas.microsoft.com/office/powerpoint/2010/main" val="394392796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lstStyle>
            <a:lvl1pPr algn="ctr">
              <a:defRPr sz="4500" b="1" cap="none" baseline="0"/>
            </a:lvl1pPr>
          </a:lstStyle>
          <a:p>
            <a:r>
              <a:rPr lang="fr-FR"/>
              <a:t>Cliquez et modifiez le titre</a:t>
            </a:r>
            <a:endParaRPr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a:defRPr/>
            </a:lvl1pPr>
          </a:lstStyle>
          <a:p>
            <a:fld id="{ECEE3E32-445B-41EB-A6EF-339BAC7FB455}" type="datetime1">
              <a:rPr lang="fr-FR" altLang="en-US"/>
              <a:pPr/>
              <a:t>15/01/2017</a:t>
            </a:fld>
            <a:endParaRPr lang="fr-FR" altLang="en-US"/>
          </a:p>
        </p:txBody>
      </p:sp>
      <p:sp>
        <p:nvSpPr>
          <p:cNvPr id="8" name="Espace réservé du pied de page 7"/>
          <p:cNvSpPr>
            <a:spLocks noGrp="1"/>
          </p:cNvSpPr>
          <p:nvPr>
            <p:ph type="ftr" sz="quarter" idx="11"/>
          </p:nvPr>
        </p:nvSpPr>
        <p:spPr/>
        <p:txBody>
          <a:bodyPr/>
          <a:lstStyle>
            <a:lvl1pPr>
              <a:defRPr/>
            </a:lvl1pPr>
          </a:lstStyle>
          <a:p>
            <a:endParaRPr lang="en-US" altLang="en-US"/>
          </a:p>
        </p:txBody>
      </p:sp>
      <p:sp>
        <p:nvSpPr>
          <p:cNvPr id="9" name="Espace réservé du numéro de diapositive 8"/>
          <p:cNvSpPr>
            <a:spLocks noGrp="1"/>
          </p:cNvSpPr>
          <p:nvPr>
            <p:ph type="sldNum" sz="quarter" idx="12"/>
          </p:nvPr>
        </p:nvSpPr>
        <p:spPr/>
        <p:txBody>
          <a:bodyPr/>
          <a:lstStyle>
            <a:lvl1pPr>
              <a:defRPr/>
            </a:lvl1pPr>
          </a:lstStyle>
          <a:p>
            <a:fld id="{3CA5EB9A-9D12-4C21-B3BD-938482E936F8}" type="slidenum">
              <a:rPr lang="fr-FR" altLang="en-US"/>
              <a:pPr/>
              <a:t>‹#›</a:t>
            </a:fld>
            <a:endParaRPr lang="fr-FR" altLang="en-US"/>
          </a:p>
        </p:txBody>
      </p:sp>
    </p:spTree>
    <p:extLst>
      <p:ext uri="{BB962C8B-B14F-4D97-AF65-F5344CB8AC3E}">
        <p14:creationId xmlns:p14="http://schemas.microsoft.com/office/powerpoint/2010/main" val="32575641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lang="fr-FR"/>
              <a:t>Cliquez et modifiez le titre</a:t>
            </a:r>
            <a:endParaRPr lang="en-US"/>
          </a:p>
        </p:txBody>
      </p:sp>
      <p:sp>
        <p:nvSpPr>
          <p:cNvPr id="3" name="Espace réservé de la date 23"/>
          <p:cNvSpPr>
            <a:spLocks noGrp="1"/>
          </p:cNvSpPr>
          <p:nvPr>
            <p:ph type="dt" sz="half" idx="10"/>
          </p:nvPr>
        </p:nvSpPr>
        <p:spPr/>
        <p:txBody>
          <a:bodyPr/>
          <a:lstStyle>
            <a:lvl1pPr>
              <a:defRPr/>
            </a:lvl1pPr>
          </a:lstStyle>
          <a:p>
            <a:fld id="{8B081ACA-5C86-42AF-979D-CEEFADB0C03A}" type="datetime1">
              <a:rPr lang="fr-FR" altLang="en-US"/>
              <a:pPr/>
              <a:t>15/01/2017</a:t>
            </a:fld>
            <a:endParaRPr lang="fr-FR" altLang="en-US"/>
          </a:p>
        </p:txBody>
      </p:sp>
      <p:sp>
        <p:nvSpPr>
          <p:cNvPr id="4" name="Espace réservé du pied de page 9"/>
          <p:cNvSpPr>
            <a:spLocks noGrp="1"/>
          </p:cNvSpPr>
          <p:nvPr>
            <p:ph type="ftr" sz="quarter" idx="11"/>
          </p:nvPr>
        </p:nvSpPr>
        <p:spPr/>
        <p:txBody>
          <a:bodyPr/>
          <a:lstStyle>
            <a:lvl1pPr>
              <a:defRPr/>
            </a:lvl1pPr>
          </a:lstStyle>
          <a:p>
            <a:endParaRPr lang="en-US" altLang="en-US"/>
          </a:p>
        </p:txBody>
      </p:sp>
      <p:sp>
        <p:nvSpPr>
          <p:cNvPr id="5" name="Espace réservé du numéro de diapositive 21"/>
          <p:cNvSpPr>
            <a:spLocks noGrp="1"/>
          </p:cNvSpPr>
          <p:nvPr>
            <p:ph type="sldNum" sz="quarter" idx="12"/>
          </p:nvPr>
        </p:nvSpPr>
        <p:spPr/>
        <p:txBody>
          <a:bodyPr/>
          <a:lstStyle>
            <a:lvl1pPr>
              <a:defRPr/>
            </a:lvl1pPr>
          </a:lstStyle>
          <a:p>
            <a:fld id="{1E9BB579-537B-4BE4-BA5D-7BC7429CAA5C}" type="slidenum">
              <a:rPr lang="fr-FR" altLang="en-US"/>
              <a:pPr/>
              <a:t>‹#›</a:t>
            </a:fld>
            <a:endParaRPr lang="fr-FR" altLang="en-US"/>
          </a:p>
        </p:txBody>
      </p:sp>
    </p:spTree>
    <p:extLst>
      <p:ext uri="{BB962C8B-B14F-4D97-AF65-F5344CB8AC3E}">
        <p14:creationId xmlns:p14="http://schemas.microsoft.com/office/powerpoint/2010/main" val="11357050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3" name="Rectangle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4" name="Espace réservé de la date 1"/>
          <p:cNvSpPr>
            <a:spLocks noGrp="1"/>
          </p:cNvSpPr>
          <p:nvPr>
            <p:ph type="dt" sz="half" idx="10"/>
          </p:nvPr>
        </p:nvSpPr>
        <p:spPr/>
        <p:txBody>
          <a:bodyPr/>
          <a:lstStyle>
            <a:lvl1pPr>
              <a:defRPr/>
            </a:lvl1pPr>
          </a:lstStyle>
          <a:p>
            <a:fld id="{E1A9059D-82B9-4F31-896F-49244D049F67}" type="datetime1">
              <a:rPr lang="fr-FR" altLang="en-US"/>
              <a:pPr/>
              <a:t>15/01/2017</a:t>
            </a:fld>
            <a:endParaRPr lang="fr-FR" altLang="en-US"/>
          </a:p>
        </p:txBody>
      </p:sp>
      <p:sp>
        <p:nvSpPr>
          <p:cNvPr id="5" name="Espace réservé du pied de page 2"/>
          <p:cNvSpPr>
            <a:spLocks noGrp="1"/>
          </p:cNvSpPr>
          <p:nvPr>
            <p:ph type="ftr" sz="quarter" idx="11"/>
          </p:nvPr>
        </p:nvSpPr>
        <p:spPr/>
        <p:txBody>
          <a:bodyPr/>
          <a:lstStyle>
            <a:lvl1pPr>
              <a:defRPr/>
            </a:lvl1pPr>
          </a:lstStyle>
          <a:p>
            <a:endParaRPr lang="en-US" altLang="en-US"/>
          </a:p>
        </p:txBody>
      </p:sp>
      <p:sp>
        <p:nvSpPr>
          <p:cNvPr id="6" name="Espace réservé du numéro de diapositive 3"/>
          <p:cNvSpPr>
            <a:spLocks noGrp="1"/>
          </p:cNvSpPr>
          <p:nvPr>
            <p:ph type="sldNum" sz="quarter" idx="12"/>
          </p:nvPr>
        </p:nvSpPr>
        <p:spPr/>
        <p:txBody>
          <a:bodyPr/>
          <a:lstStyle>
            <a:lvl1pPr>
              <a:defRPr/>
            </a:lvl1pPr>
          </a:lstStyle>
          <a:p>
            <a:fld id="{7D5D004E-5325-4DA4-9C96-32CBCD249262}" type="slidenum">
              <a:rPr lang="fr-FR" altLang="en-US"/>
              <a:pPr/>
              <a:t>‹#›</a:t>
            </a:fld>
            <a:endParaRPr lang="fr-FR" altLang="en-US"/>
          </a:p>
        </p:txBody>
      </p:sp>
    </p:spTree>
    <p:extLst>
      <p:ext uri="{BB962C8B-B14F-4D97-AF65-F5344CB8AC3E}">
        <p14:creationId xmlns:p14="http://schemas.microsoft.com/office/powerpoint/2010/main" val="5200941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fr-FR"/>
              <a:t>Cliquez et modifiez le titre</a:t>
            </a:r>
            <a:endParaRPr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a:defRPr/>
            </a:lvl1pPr>
          </a:lstStyle>
          <a:p>
            <a:fld id="{FB9AF96A-6F70-452A-86BD-DB8C5241CF87}" type="datetime1">
              <a:rPr lang="fr-FR" altLang="en-US"/>
              <a:pPr/>
              <a:t>15/01/2017</a:t>
            </a:fld>
            <a:endParaRPr lang="fr-FR" altLang="en-US"/>
          </a:p>
        </p:txBody>
      </p:sp>
      <p:sp>
        <p:nvSpPr>
          <p:cNvPr id="6" name="Espace réservé du pied de page 5"/>
          <p:cNvSpPr>
            <a:spLocks noGrp="1"/>
          </p:cNvSpPr>
          <p:nvPr>
            <p:ph type="ftr" sz="quarter" idx="11"/>
          </p:nvPr>
        </p:nvSpPr>
        <p:spPr/>
        <p:txBody>
          <a:bodyPr/>
          <a:lstStyle>
            <a:lvl1pPr>
              <a:defRPr/>
            </a:lvl1pPr>
          </a:lstStyle>
          <a:p>
            <a:endParaRPr lang="en-US" altLang="en-US"/>
          </a:p>
        </p:txBody>
      </p:sp>
      <p:sp>
        <p:nvSpPr>
          <p:cNvPr id="7" name="Espace réservé du numéro de diapositive 6"/>
          <p:cNvSpPr>
            <a:spLocks noGrp="1"/>
          </p:cNvSpPr>
          <p:nvPr>
            <p:ph type="sldNum" sz="quarter" idx="12"/>
          </p:nvPr>
        </p:nvSpPr>
        <p:spPr/>
        <p:txBody>
          <a:bodyPr/>
          <a:lstStyle>
            <a:lvl1pPr>
              <a:defRPr/>
            </a:lvl1pPr>
          </a:lstStyle>
          <a:p>
            <a:fld id="{56012209-8F8B-482B-A834-22735338D9AA}" type="slidenum">
              <a:rPr lang="fr-FR" altLang="en-US"/>
              <a:pPr/>
              <a:t>‹#›</a:t>
            </a:fld>
            <a:endParaRPr lang="fr-FR" altLang="en-US"/>
          </a:p>
        </p:txBody>
      </p:sp>
    </p:spTree>
    <p:extLst>
      <p:ext uri="{BB962C8B-B14F-4D97-AF65-F5344CB8AC3E}">
        <p14:creationId xmlns:p14="http://schemas.microsoft.com/office/powerpoint/2010/main" val="217504103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3000"/>
              </a:lnSpc>
              <a:spcBef>
                <a:spcPts val="600"/>
              </a:spcBef>
              <a:buClr>
                <a:schemeClr val="accent1"/>
              </a:buClr>
              <a:buSzPct val="80000"/>
              <a:buFont typeface="Wingdings 2" panose="05020102010507070707" pitchFamily="18" charset="2"/>
              <a:buNone/>
            </a:pPr>
            <a:endParaRPr lang="en-US" altLang="en-US" sz="3200">
              <a:latin typeface="Gill Sans MT" panose="020B0502020104020203" pitchFamily="34" charset="0"/>
            </a:endParaRPr>
          </a:p>
        </p:txBody>
      </p:sp>
      <p:sp>
        <p:nvSpPr>
          <p:cNvPr id="6" name="Processu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7" name="Processu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fr-FR"/>
              <a:t>Cliquez et modifiez le titre</a:t>
            </a:r>
            <a:endParaRPr lang="en-US"/>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fr-FR"/>
              <a:t>Cliquez pour modifier les styles du texte du masque</a:t>
            </a:r>
          </a:p>
        </p:txBody>
      </p:sp>
      <p:sp>
        <p:nvSpPr>
          <p:cNvPr id="8" name="Espace réservé de la date 4"/>
          <p:cNvSpPr>
            <a:spLocks noGrp="1"/>
          </p:cNvSpPr>
          <p:nvPr>
            <p:ph type="dt" sz="half" idx="10"/>
          </p:nvPr>
        </p:nvSpPr>
        <p:spPr/>
        <p:txBody>
          <a:bodyPr/>
          <a:lstStyle>
            <a:lvl1pPr>
              <a:defRPr/>
            </a:lvl1pPr>
          </a:lstStyle>
          <a:p>
            <a:fld id="{7C22C6C8-8F62-47B2-81C0-05F12B215EDD}" type="datetime1">
              <a:rPr lang="fr-FR" altLang="en-US"/>
              <a:pPr/>
              <a:t>15/01/2017</a:t>
            </a:fld>
            <a:endParaRPr lang="fr-FR" altLang="en-US"/>
          </a:p>
        </p:txBody>
      </p:sp>
      <p:sp>
        <p:nvSpPr>
          <p:cNvPr id="9" name="Espace réservé du pied de page 5"/>
          <p:cNvSpPr>
            <a:spLocks noGrp="1"/>
          </p:cNvSpPr>
          <p:nvPr>
            <p:ph type="ftr" sz="quarter" idx="11"/>
          </p:nvPr>
        </p:nvSpPr>
        <p:spPr/>
        <p:txBody>
          <a:bodyPr/>
          <a:lstStyle>
            <a:lvl1pPr>
              <a:defRPr/>
            </a:lvl1pPr>
          </a:lstStyle>
          <a:p>
            <a:endParaRPr lang="en-US" altLang="en-US"/>
          </a:p>
        </p:txBody>
      </p:sp>
      <p:sp>
        <p:nvSpPr>
          <p:cNvPr id="10" name="Espace réservé du numéro de diapositive 6"/>
          <p:cNvSpPr>
            <a:spLocks noGrp="1"/>
          </p:cNvSpPr>
          <p:nvPr>
            <p:ph type="sldNum" sz="quarter" idx="12"/>
          </p:nvPr>
        </p:nvSpPr>
        <p:spPr/>
        <p:txBody>
          <a:bodyPr/>
          <a:lstStyle>
            <a:lvl1pPr>
              <a:defRPr/>
            </a:lvl1pPr>
          </a:lstStyle>
          <a:p>
            <a:fld id="{52FD4199-0EE6-4CAF-8434-56B597DBA04A}" type="slidenum">
              <a:rPr lang="fr-FR" altLang="en-US"/>
              <a:pPr/>
              <a:t>‹#›</a:t>
            </a:fld>
            <a:endParaRPr lang="fr-FR" altLang="en-US"/>
          </a:p>
        </p:txBody>
      </p:sp>
    </p:spTree>
    <p:extLst>
      <p:ext uri="{BB962C8B-B14F-4D97-AF65-F5344CB8AC3E}">
        <p14:creationId xmlns:p14="http://schemas.microsoft.com/office/powerpoint/2010/main" val="8608953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8" name="Ellipse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5400" dir="5400000" algn="tl" rotWithShape="0">
              <a:srgbClr val="AFA58D">
                <a:alpha val="8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
        <p:nvSpPr>
          <p:cNvPr id="5" name="Espace réservé du titre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fr-FR" altLang="en-US"/>
              <a:t>Cliquez et modifiez le titre</a:t>
            </a:r>
            <a:endParaRPr lang="en-US" altLang="en-US"/>
          </a:p>
        </p:txBody>
      </p:sp>
      <p:sp>
        <p:nvSpPr>
          <p:cNvPr id="1033" name="Espace réservé du texte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US" alt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latin typeface="Gill Sans MT" panose="020B0502020104020203" pitchFamily="34" charset="0"/>
              </a:defRPr>
            </a:lvl1pPr>
          </a:lstStyle>
          <a:p>
            <a:fld id="{AD7A2168-68A5-42E0-85A7-2872DF9370E7}" type="datetime1">
              <a:rPr lang="fr-FR" altLang="en-US"/>
              <a:pPr/>
              <a:t>15/01/2017</a:t>
            </a:fld>
            <a:endParaRPr lang="fr-FR" altLang="en-US"/>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defRPr sz="1200">
                <a:solidFill>
                  <a:srgbClr val="B5A788"/>
                </a:solidFill>
                <a:latin typeface="Gill Sans MT" panose="020B0502020104020203" pitchFamily="34" charset="0"/>
              </a:defRPr>
            </a:lvl1pPr>
          </a:lstStyle>
          <a:p>
            <a:endParaRPr lang="en-US" altLang="en-US"/>
          </a:p>
        </p:txBody>
      </p:sp>
      <p:sp>
        <p:nvSpPr>
          <p:cNvPr id="22" name="Espace réservé du numéro de diapositive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anose="020B0502020104020203" pitchFamily="34" charset="0"/>
              </a:defRPr>
            </a:lvl1pPr>
          </a:lstStyle>
          <a:p>
            <a:fld id="{FC2DCED1-4700-43CA-A4CB-5F57272553F3}" type="slidenum">
              <a:rPr lang="fr-FR" altLang="en-US"/>
              <a:pPr/>
              <a:t>‹#›</a:t>
            </a:fld>
            <a:endParaRPr lang="fr-FR" altLang="en-US"/>
          </a:p>
        </p:txBody>
      </p:sp>
      <p:sp>
        <p:nvSpPr>
          <p:cNvPr id="15" name="Rectangle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4065" r:id="rId1"/>
    <p:sldLayoutId id="2147484060" r:id="rId2"/>
    <p:sldLayoutId id="2147484066" r:id="rId3"/>
    <p:sldLayoutId id="2147484061" r:id="rId4"/>
    <p:sldLayoutId id="2147484067" r:id="rId5"/>
    <p:sldLayoutId id="2147484062" r:id="rId6"/>
    <p:sldLayoutId id="2147484068" r:id="rId7"/>
    <p:sldLayoutId id="2147484069" r:id="rId8"/>
    <p:sldLayoutId id="2147484070" r:id="rId9"/>
    <p:sldLayoutId id="2147484063" r:id="rId10"/>
    <p:sldLayoutId id="2147484064" r:id="rId11"/>
  </p:sldLayoutIdLst>
  <p:transition spd="med">
    <p:fade/>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2pPr>
      <a:lvl3pPr algn="l" rtl="0" eaLnBrk="0" fontAlgn="base" hangingPunct="0">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3pPr>
      <a:lvl4pPr algn="l" rtl="0" eaLnBrk="0" fontAlgn="base" hangingPunct="0">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4pPr>
      <a:lvl5pPr algn="l" rtl="0" eaLnBrk="0" fontAlgn="base" hangingPunct="0">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5pPr>
      <a:lvl6pPr marL="457200" algn="l" rtl="0" fontAlgn="base">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6pPr>
      <a:lvl7pPr marL="914400" algn="l" rtl="0" fontAlgn="base">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7pPr>
      <a:lvl8pPr marL="1371600" algn="l" rtl="0" fontAlgn="base">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8pPr>
      <a:lvl9pPr marL="1828800" algn="l" rtl="0" fontAlgn="base">
        <a:spcBef>
          <a:spcPct val="0"/>
        </a:spcBef>
        <a:spcAft>
          <a:spcPct val="0"/>
        </a:spcAft>
        <a:defRPr sz="4300">
          <a:solidFill>
            <a:srgbClr val="572314"/>
          </a:solidFill>
          <a:latin typeface="Gill Sans MT" pitchFamily="-112" charset="-18"/>
          <a:ea typeface="ＭＳ Ｐゴシック" pitchFamily="-112" charset="-128"/>
          <a:cs typeface="ＭＳ Ｐゴシック" pitchFamily="-112" charset="-128"/>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ＭＳ Ｐゴシック" pitchFamily="-112" charset="-128"/>
          <a:cs typeface="ＭＳ Ｐゴシック" pitchFamily="-112" charset="-128"/>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ＭＳ Ｐゴシック" pitchFamily="-112"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ＭＳ Ｐゴシック" pitchFamily="-112" charset="-128"/>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ＭＳ Ｐゴシック" pitchFamily="-112"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ＭＳ Ｐゴシック" pitchFamily="-112"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Users\veronique\Movies\peridurale.m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Users\veronique\Movies\animation%20acct.m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re 80"/>
          <p:cNvSpPr>
            <a:spLocks noGrp="1"/>
          </p:cNvSpPr>
          <p:nvPr>
            <p:ph type="ctrTitle"/>
          </p:nvPr>
        </p:nvSpPr>
        <p:spPr>
          <a:xfrm>
            <a:off x="1431925" y="360363"/>
            <a:ext cx="7407275" cy="1471612"/>
          </a:xfrm>
        </p:spPr>
        <p:txBody>
          <a:bodyPr/>
          <a:lstStyle/>
          <a:p>
            <a:pPr eaLnBrk="1" hangingPunct="1"/>
            <a:r>
              <a:rPr lang="fr-FR" altLang="en-US">
                <a:effectLst>
                  <a:outerShdw blurRad="38100" dist="38100" dir="2700000" algn="tl">
                    <a:srgbClr val="C0C0C0"/>
                  </a:outerShdw>
                </a:effectLst>
                <a:ea typeface="ＭＳ Ｐゴシック" panose="020B0600070205080204" pitchFamily="34" charset="-128"/>
              </a:rPr>
              <a:t>L’ACCOUCHEMENT</a:t>
            </a:r>
          </a:p>
        </p:txBody>
      </p:sp>
      <p:sp>
        <p:nvSpPr>
          <p:cNvPr id="14339" name="Sous-titre 86"/>
          <p:cNvSpPr>
            <a:spLocks noGrp="1"/>
          </p:cNvSpPr>
          <p:nvPr>
            <p:ph type="subTitle" idx="1"/>
          </p:nvPr>
        </p:nvSpPr>
        <p:spPr>
          <a:xfrm>
            <a:off x="1431925" y="1849438"/>
            <a:ext cx="7407275" cy="1752600"/>
          </a:xfrm>
        </p:spPr>
        <p:txBody>
          <a:bodyPr/>
          <a:lstStyle/>
          <a:p>
            <a:pPr marL="26988" eaLnBrk="1" hangingPunct="1"/>
            <a:endParaRPr lang="fr-FR" altLang="en-US">
              <a:solidFill>
                <a:srgbClr val="320E04"/>
              </a:solidFill>
              <a:ea typeface="ＭＳ Ｐゴシック" panose="020B0600070205080204" pitchFamily="34" charset="-128"/>
            </a:endParaRPr>
          </a:p>
          <a:p>
            <a:pPr marL="26988" eaLnBrk="1" hangingPunct="1"/>
            <a:endParaRPr lang="fr-FR" altLang="en-US">
              <a:solidFill>
                <a:srgbClr val="320E04"/>
              </a:solidFill>
              <a:ea typeface="ＭＳ Ｐゴシック" panose="020B0600070205080204" pitchFamily="34" charset="-128"/>
            </a:endParaRPr>
          </a:p>
          <a:p>
            <a:pPr marL="26988" eaLnBrk="1" hangingPunct="1"/>
            <a:r>
              <a:rPr lang="fr-FR" altLang="en-US">
                <a:solidFill>
                  <a:srgbClr val="320E04"/>
                </a:solidFill>
                <a:ea typeface="ＭＳ Ｐゴシック" panose="020B0600070205080204" pitchFamily="34" charset="-128"/>
              </a:rPr>
              <a:t>Du travail à la délivrance</a:t>
            </a:r>
          </a:p>
        </p:txBody>
      </p:sp>
      <p:pic>
        <p:nvPicPr>
          <p:cNvPr id="1434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3602038"/>
            <a:ext cx="1905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ltLang="en-US">
                <a:effectLst>
                  <a:outerShdw blurRad="38100" dist="38100" dir="2700000" algn="tl">
                    <a:srgbClr val="C0C0C0"/>
                  </a:outerShdw>
                </a:effectLst>
                <a:ea typeface="ＭＳ Ｐゴシック" panose="020B0600070205080204" pitchFamily="34" charset="-128"/>
              </a:rPr>
              <a:t>LA PERIDURALE</a:t>
            </a:r>
          </a:p>
        </p:txBody>
      </p:sp>
      <p:pic>
        <p:nvPicPr>
          <p:cNvPr id="23555" name="peridurale.mov" descr="/Users/veronique/Movies/peridurale.mov">
            <a:hlinkClick r:id="" action="ppaction://media"/>
          </p:cNvPr>
          <p:cNvPicPr>
            <a:picLocks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092325" y="1466850"/>
            <a:ext cx="6184900" cy="4762500"/>
          </a:xfr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235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5"/>
                                        </p:tgtEl>
                                      </p:cBhvr>
                                    </p:cmd>
                                  </p:childTnLst>
                                </p:cTn>
                              </p:par>
                            </p:childTnLst>
                          </p:cTn>
                        </p:par>
                      </p:childTnLst>
                    </p:cTn>
                  </p:par>
                </p:childTnLst>
              </p:cTn>
              <p:nextCondLst>
                <p:cond evt="onClick" delay="0">
                  <p:tgtEl>
                    <p:spTgt spid="23555"/>
                  </p:tgtEl>
                </p:cond>
              </p:nextCondLst>
            </p:seq>
            <p:video>
              <p:cMediaNode>
                <p:cTn id="7" fill="hold" display="0">
                  <p:stCondLst>
                    <p:cond delay="indefinite"/>
                  </p:stCondLst>
                  <p:endCondLst>
                    <p:cond evt="onNext" delay="0">
                      <p:tgtEl>
                        <p:sldTgt/>
                      </p:tgtEl>
                    </p:cond>
                    <p:cond evt="onPrev" delay="0">
                      <p:tgtEl>
                        <p:sldTgt/>
                      </p:tgtEl>
                    </p:cond>
                  </p:endCondLst>
                </p:cTn>
                <p:tgtEl>
                  <p:spTgt spid="2355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499350" cy="1143000"/>
          </a:xfrm>
        </p:spPr>
        <p:txBody>
          <a:bodyPr/>
          <a:lstStyle/>
          <a:p>
            <a:pPr eaLnBrk="1" hangingPunct="1"/>
            <a:r>
              <a:rPr lang="fr-FR" altLang="en-US">
                <a:effectLst>
                  <a:outerShdw blurRad="38100" dist="38100" dir="2700000" algn="tl">
                    <a:srgbClr val="C0C0C0"/>
                  </a:outerShdw>
                </a:effectLst>
                <a:ea typeface="ＭＳ Ｐゴシック" panose="020B0600070205080204" pitchFamily="34" charset="-128"/>
              </a:rPr>
              <a:t>C) La poche des eaux</a:t>
            </a:r>
          </a:p>
        </p:txBody>
      </p:sp>
      <p:sp>
        <p:nvSpPr>
          <p:cNvPr id="24579" name="ZoneTexte 2"/>
          <p:cNvSpPr txBox="1">
            <a:spLocks noChangeArrowheads="1"/>
          </p:cNvSpPr>
          <p:nvPr/>
        </p:nvSpPr>
        <p:spPr bwMode="auto">
          <a:xfrm>
            <a:off x="1828800" y="1417638"/>
            <a:ext cx="6553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US" sz="2000">
                <a:latin typeface="Gill Sans MT" panose="020B0502020104020203" pitchFamily="34" charset="0"/>
              </a:rPr>
              <a:t>Elle joue un rôle de protection pour le fœtus et un rôle mécanique dans la dilatation du col.</a:t>
            </a:r>
          </a:p>
          <a:p>
            <a:pPr eaLnBrk="1" hangingPunct="1"/>
            <a:endParaRPr lang="fr-FR" altLang="en-US" sz="2000">
              <a:latin typeface="Gill Sans MT" panose="020B0502020104020203" pitchFamily="34" charset="0"/>
            </a:endParaRPr>
          </a:p>
          <a:p>
            <a:pPr eaLnBrk="1" hangingPunct="1"/>
            <a:r>
              <a:rPr lang="fr-FR" altLang="en-US" sz="2000">
                <a:latin typeface="Gill Sans MT" panose="020B0502020104020203" pitchFamily="34" charset="0"/>
              </a:rPr>
              <a:t>Le travail peut se dérouler dans son ensemble en la conservant.</a:t>
            </a:r>
          </a:p>
          <a:p>
            <a:pPr eaLnBrk="1" hangingPunct="1"/>
            <a:endParaRPr lang="fr-FR" altLang="en-US" sz="2000">
              <a:latin typeface="Gill Sans MT" panose="020B0502020104020203" pitchFamily="34" charset="0"/>
            </a:endParaRPr>
          </a:p>
          <a:p>
            <a:pPr eaLnBrk="1" hangingPunct="1"/>
            <a:r>
              <a:rPr lang="fr-FR" altLang="en-US" sz="2000">
                <a:latin typeface="Gill Sans MT" panose="020B0502020104020203" pitchFamily="34" charset="0"/>
              </a:rPr>
              <a:t>Elle peut se rompre spontanément, le plus souvent à dilatation complète, sous l’effet mécanique</a:t>
            </a:r>
          </a:p>
          <a:p>
            <a:pPr eaLnBrk="1" hangingPunct="1"/>
            <a:r>
              <a:rPr lang="fr-FR" altLang="en-US" sz="2000">
                <a:latin typeface="Gill Sans MT" panose="020B0502020104020203" pitchFamily="34" charset="0"/>
              </a:rPr>
              <a:t>des contractions ou par des phénomènes inflammatoires locaux.</a:t>
            </a:r>
          </a:p>
          <a:p>
            <a:pPr eaLnBrk="1" hangingPunct="1"/>
            <a:endParaRPr lang="fr-FR" altLang="en-US" sz="2000">
              <a:latin typeface="Gill Sans MT" panose="020B0502020104020203" pitchFamily="34" charset="0"/>
            </a:endParaRPr>
          </a:p>
          <a:p>
            <a:pPr eaLnBrk="1" hangingPunct="1"/>
            <a:r>
              <a:rPr lang="fr-FR" altLang="en-US" sz="2000">
                <a:latin typeface="Gill Sans MT" panose="020B0502020104020203" pitchFamily="34" charset="0"/>
              </a:rPr>
              <a:t>De nos jours, elle est le plus souvent rompue artificiellement pour relancer le travail après la pose de péridurale. En effet, le liquide amniotique contient des prostaglandines</a:t>
            </a:r>
          </a:p>
          <a:p>
            <a:pPr eaLnBrk="1" hangingPunct="1"/>
            <a:r>
              <a:rPr lang="fr-FR" altLang="en-US" sz="2000">
                <a:latin typeface="Gill Sans MT" panose="020B0502020104020203" pitchFamily="34" charset="0"/>
              </a:rPr>
              <a:t>Susceptibles d’intensifier les CU.</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499350" cy="1143000"/>
          </a:xfrm>
        </p:spPr>
        <p:txBody>
          <a:bodyPr/>
          <a:lstStyle/>
          <a:p>
            <a:pPr eaLnBrk="1" hangingPunct="1"/>
            <a:r>
              <a:rPr lang="fr-FR" altLang="en-US">
                <a:effectLst>
                  <a:outerShdw blurRad="38100" dist="38100" dir="2700000" algn="tl">
                    <a:srgbClr val="C0C0C0"/>
                  </a:outerShdw>
                </a:effectLst>
                <a:ea typeface="ＭＳ Ｐゴシック" panose="020B0600070205080204" pitchFamily="34" charset="-128"/>
              </a:rPr>
              <a:t>D) MOBILE FOETAL</a:t>
            </a:r>
          </a:p>
        </p:txBody>
      </p:sp>
      <p:sp>
        <p:nvSpPr>
          <p:cNvPr id="25603" name="ZoneTexte 2"/>
          <p:cNvSpPr txBox="1">
            <a:spLocks noChangeArrowheads="1"/>
          </p:cNvSpPr>
          <p:nvPr/>
        </p:nvSpPr>
        <p:spPr bwMode="auto">
          <a:xfrm>
            <a:off x="1435100" y="1828800"/>
            <a:ext cx="7175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US" sz="2800">
                <a:latin typeface="Gill Sans MT" panose="020B0502020104020203" pitchFamily="34" charset="0"/>
              </a:rPr>
              <a:t>La contraction pousse le fœtus vers le bas et lui fait franchir les différentes étapes de la</a:t>
            </a:r>
          </a:p>
          <a:p>
            <a:pPr eaLnBrk="1" hangingPunct="1"/>
            <a:r>
              <a:rPr lang="fr-FR" altLang="en-US" sz="2800">
                <a:latin typeface="Gill Sans MT" panose="020B0502020104020203" pitchFamily="34" charset="0"/>
              </a:rPr>
              <a:t>Filière génitale.</a:t>
            </a:r>
          </a:p>
          <a:p>
            <a:pPr eaLnBrk="1" hangingPunct="1"/>
            <a:endParaRPr lang="fr-FR" altLang="en-US" sz="2800">
              <a:latin typeface="Gill Sans MT" panose="020B0502020104020203" pitchFamily="34" charset="0"/>
            </a:endParaRPr>
          </a:p>
          <a:p>
            <a:pPr eaLnBrk="1" hangingPunct="1"/>
            <a:r>
              <a:rPr lang="fr-FR" altLang="en-US" sz="2800">
                <a:latin typeface="Gill Sans MT" panose="020B0502020104020203" pitchFamily="34" charset="0"/>
              </a:rPr>
              <a:t>Ces étapes sont franchies grâce à un phénomène d’accommodation.</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35100" y="274638"/>
            <a:ext cx="7499350" cy="1143000"/>
          </a:xfrm>
        </p:spPr>
        <p:txBody>
          <a:bodyPr/>
          <a:lstStyle/>
          <a:p>
            <a:r>
              <a:rPr lang="fr-FR" altLang="en-US" sz="4000">
                <a:effectLst>
                  <a:outerShdw blurRad="38100" dist="38100" dir="2700000" algn="tl">
                    <a:srgbClr val="C0C0C0"/>
                  </a:outerShdw>
                </a:effectLst>
                <a:ea typeface="ＭＳ Ｐゴシック" panose="020B0600070205080204" pitchFamily="34" charset="-128"/>
              </a:rPr>
              <a:t>E) Les présentations</a:t>
            </a:r>
          </a:p>
        </p:txBody>
      </p:sp>
      <p:sp>
        <p:nvSpPr>
          <p:cNvPr id="26627" name="Sous-titre 3"/>
          <p:cNvSpPr>
            <a:spLocks noGrp="1"/>
          </p:cNvSpPr>
          <p:nvPr>
            <p:ph sz="half" idx="1"/>
          </p:nvPr>
        </p:nvSpPr>
        <p:spPr>
          <a:xfrm>
            <a:off x="1435100" y="1417638"/>
            <a:ext cx="3657600" cy="4770437"/>
          </a:xfrm>
        </p:spPr>
        <p:txBody>
          <a:bodyPr/>
          <a:lstStyle/>
          <a:p>
            <a:r>
              <a:rPr lang="fr-FR" altLang="en-US" sz="2400" b="1">
                <a:ea typeface="ＭＳ Ｐゴシック" panose="020B0600070205080204" pitchFamily="34" charset="-128"/>
              </a:rPr>
              <a:t>Céphaliques</a:t>
            </a:r>
            <a:r>
              <a:rPr lang="fr-FR" altLang="en-US" sz="2400">
                <a:ea typeface="ＭＳ Ｐゴシック" panose="020B0600070205080204" pitchFamily="34" charset="-128"/>
              </a:rPr>
              <a:t> ( tête en bas ):</a:t>
            </a:r>
          </a:p>
          <a:p>
            <a:r>
              <a:rPr lang="fr-FR" altLang="en-US" sz="2400" u="sng">
                <a:ea typeface="ＭＳ Ｐゴシック" panose="020B0600070205080204" pitchFamily="34" charset="-128"/>
              </a:rPr>
              <a:t>Le sommet </a:t>
            </a:r>
            <a:r>
              <a:rPr lang="fr-FR" altLang="en-US" sz="2400">
                <a:ea typeface="ＭＳ Ｐゴシック" panose="020B0600070205080204" pitchFamily="34" charset="-128"/>
              </a:rPr>
              <a:t>: la tête est en bas et fléchie de sorte que la partie qui descend la première est l’occiput.</a:t>
            </a:r>
          </a:p>
          <a:p>
            <a:r>
              <a:rPr lang="fr-FR" altLang="en-US" sz="2400">
                <a:ea typeface="ＭＳ Ｐゴシック" panose="020B0600070205080204" pitchFamily="34" charset="-128"/>
              </a:rPr>
              <a:t>En s’orientant différemment par rapport au bassin, il donnera les variétés antérieures ou postérieures.</a:t>
            </a:r>
          </a:p>
          <a:p>
            <a:endParaRPr lang="fr-FR" altLang="en-US" sz="2400">
              <a:ea typeface="ＭＳ Ｐゴシック" panose="020B0600070205080204" pitchFamily="34" charset="-128"/>
            </a:endParaRPr>
          </a:p>
          <a:p>
            <a:endParaRPr lang="fr-FR" altLang="en-US">
              <a:ea typeface="ＭＳ Ｐゴシック" panose="020B0600070205080204" pitchFamily="34" charset="-128"/>
            </a:endParaRPr>
          </a:p>
        </p:txBody>
      </p:sp>
      <p:pic>
        <p:nvPicPr>
          <p:cNvPr id="26628" name="Espace réservé du contenu 5" descr="fig_s_12.gif"/>
          <p:cNvPicPr>
            <a:picLocks noGrp="1" noChangeAspect="1"/>
          </p:cNvPicPr>
          <p:nvPr>
            <p:ph sz="half" idx="2"/>
          </p:nvPr>
        </p:nvPicPr>
        <p:blipFill>
          <a:blip r:embed="rId2">
            <a:extLst>
              <a:ext uri="{28A0092B-C50C-407E-A947-70E740481C1C}">
                <a14:useLocalDpi xmlns:a14="http://schemas.microsoft.com/office/drawing/2010/main" val="0"/>
              </a:ext>
            </a:extLst>
          </a:blip>
          <a:srcRect t="-33018" b="-33018"/>
          <a:stretch>
            <a:fillRect/>
          </a:stretch>
        </p:blipFill>
        <p:spPr>
          <a:xfrm>
            <a:off x="5276850" y="1066800"/>
            <a:ext cx="3657600" cy="4664075"/>
          </a:xfr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274638"/>
            <a:ext cx="7499350" cy="1143000"/>
          </a:xfrm>
        </p:spPr>
        <p:txBody>
          <a:bodyPr/>
          <a:lstStyle/>
          <a:p>
            <a:pPr eaLnBrk="1" hangingPunct="1"/>
            <a:r>
              <a:rPr lang="fr-FR" altLang="en-US" sz="4000">
                <a:effectLst>
                  <a:outerShdw blurRad="38100" dist="38100" dir="2700000" algn="tl">
                    <a:srgbClr val="C0C0C0"/>
                  </a:outerShdw>
                </a:effectLst>
                <a:ea typeface="ＭＳ Ｐゴシック" panose="020B0600070205080204" pitchFamily="34" charset="-128"/>
              </a:rPr>
              <a:t>Présentations céphaliques (suite)</a:t>
            </a:r>
          </a:p>
        </p:txBody>
      </p:sp>
      <p:sp>
        <p:nvSpPr>
          <p:cNvPr id="27651" name="Espace réservé du contenu 6"/>
          <p:cNvSpPr>
            <a:spLocks noGrp="1"/>
          </p:cNvSpPr>
          <p:nvPr>
            <p:ph sz="half" idx="1"/>
          </p:nvPr>
        </p:nvSpPr>
        <p:spPr>
          <a:xfrm>
            <a:off x="1435100" y="1524000"/>
            <a:ext cx="3657600" cy="4664075"/>
          </a:xfrm>
        </p:spPr>
        <p:txBody>
          <a:bodyPr/>
          <a:lstStyle/>
          <a:p>
            <a:pPr>
              <a:buFontTx/>
              <a:buChar char="-"/>
            </a:pPr>
            <a:endParaRPr lang="fr-FR" altLang="en-US" sz="2000">
              <a:ea typeface="ＭＳ Ｐゴシック" panose="020B0600070205080204" pitchFamily="34" charset="-128"/>
            </a:endParaRPr>
          </a:p>
          <a:p>
            <a:pPr>
              <a:buFontTx/>
              <a:buChar char="-"/>
            </a:pPr>
            <a:r>
              <a:rPr lang="fr-FR" altLang="en-US" sz="2000" u="sng">
                <a:ea typeface="ＭＳ Ｐゴシック" panose="020B0600070205080204" pitchFamily="34" charset="-128"/>
              </a:rPr>
              <a:t>La face </a:t>
            </a:r>
            <a:r>
              <a:rPr lang="fr-FR" altLang="en-US" sz="2000">
                <a:ea typeface="ＭＳ Ｐゴシック" panose="020B0600070205080204" pitchFamily="34" charset="-128"/>
              </a:rPr>
              <a:t>: la tête est défléchie de sorte que la partie qui descend en premier est la face toute entière.</a:t>
            </a:r>
          </a:p>
          <a:p>
            <a:pPr>
              <a:buFontTx/>
              <a:buChar char="-"/>
            </a:pPr>
            <a:endParaRPr lang="fr-FR" altLang="en-US" sz="2000">
              <a:ea typeface="ＭＳ Ｐゴシック" panose="020B0600070205080204" pitchFamily="34" charset="-128"/>
            </a:endParaRPr>
          </a:p>
          <a:p>
            <a:pPr>
              <a:buFontTx/>
              <a:buChar char="-"/>
            </a:pPr>
            <a:r>
              <a:rPr lang="fr-FR" altLang="en-US" sz="2000" u="sng">
                <a:ea typeface="ＭＳ Ｐゴシック" panose="020B0600070205080204" pitchFamily="34" charset="-128"/>
              </a:rPr>
              <a:t>Le front </a:t>
            </a:r>
            <a:r>
              <a:rPr lang="fr-FR" altLang="en-US" sz="2000">
                <a:ea typeface="ＭＳ Ｐゴシック" panose="020B0600070205080204" pitchFamily="34" charset="-128"/>
              </a:rPr>
              <a:t>: la tête est en position intermédiaire à celle du sommet et de la face. L’accouchement par les voies naturelles est en général impossible.</a:t>
            </a:r>
          </a:p>
          <a:p>
            <a:endParaRPr lang="fr-FR" altLang="en-US" sz="1800">
              <a:ea typeface="ＭＳ Ｐゴシック" panose="020B0600070205080204" pitchFamily="34" charset="-128"/>
            </a:endParaRPr>
          </a:p>
        </p:txBody>
      </p:sp>
      <p:pic>
        <p:nvPicPr>
          <p:cNvPr id="27652" name="Espace réservé du contenu 8" descr="fig_s24.gif"/>
          <p:cNvPicPr>
            <a:picLocks noGrp="1" noChangeAspect="1"/>
          </p:cNvPicPr>
          <p:nvPr>
            <p:ph sz="half" idx="2"/>
          </p:nvPr>
        </p:nvPicPr>
        <p:blipFill>
          <a:blip r:embed="rId2">
            <a:extLst>
              <a:ext uri="{28A0092B-C50C-407E-A947-70E740481C1C}">
                <a14:useLocalDpi xmlns:a14="http://schemas.microsoft.com/office/drawing/2010/main" val="0"/>
              </a:ext>
            </a:extLst>
          </a:blip>
          <a:srcRect t="-14612" b="-14612"/>
          <a:stretch>
            <a:fillRect/>
          </a:stretch>
        </p:blipFill>
        <p:spPr>
          <a:xfrm>
            <a:off x="5276850" y="1524000"/>
            <a:ext cx="3657600" cy="4664075"/>
          </a:xfr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963"/>
            <a:ext cx="8229600" cy="1143000"/>
          </a:xfrm>
        </p:spPr>
        <p:txBody>
          <a:bodyPr/>
          <a:lstStyle/>
          <a:p>
            <a:r>
              <a:rPr lang="fr-FR" altLang="en-US" sz="4300">
                <a:effectLst>
                  <a:outerShdw blurRad="38100" dist="38100" dir="2700000" algn="tl">
                    <a:srgbClr val="C0C0C0"/>
                  </a:outerShdw>
                </a:effectLst>
                <a:ea typeface="ＭＳ Ｐゴシック" panose="020B0600070205080204" pitchFamily="34" charset="-128"/>
              </a:rPr>
              <a:t>Les présentations du siège (fesses en bas) </a:t>
            </a:r>
            <a:endParaRPr lang="fr-FR" altLang="en-US" sz="4100">
              <a:effectLst>
                <a:outerShdw blurRad="38100" dist="38100" dir="2700000" algn="tl">
                  <a:srgbClr val="C0C0C0"/>
                </a:outerShdw>
              </a:effectLst>
              <a:ea typeface="ＭＳ Ｐゴシック" panose="020B0600070205080204" pitchFamily="34" charset="-128"/>
            </a:endParaRPr>
          </a:p>
        </p:txBody>
      </p:sp>
      <p:sp>
        <p:nvSpPr>
          <p:cNvPr id="28675" name="Espace réservé du texte 2"/>
          <p:cNvSpPr>
            <a:spLocks noGrp="1"/>
          </p:cNvSpPr>
          <p:nvPr>
            <p:ph type="body" idx="1"/>
          </p:nvPr>
        </p:nvSpPr>
        <p:spPr>
          <a:xfrm>
            <a:off x="457200" y="328613"/>
            <a:ext cx="4022725" cy="966787"/>
          </a:xfrm>
          <a:ln>
            <a:headEnd/>
            <a:tailEnd/>
          </a:ln>
        </p:spPr>
        <p:txBody>
          <a:bodyPr/>
          <a:lstStyle/>
          <a:p>
            <a:pPr marL="63500"/>
            <a:r>
              <a:rPr lang="fr-FR" altLang="en-US" sz="2400" u="sng">
                <a:ea typeface="ＭＳ Ｐゴシック" panose="020B0600070205080204" pitchFamily="34" charset="-128"/>
              </a:rPr>
              <a:t>siège complet :</a:t>
            </a:r>
            <a:r>
              <a:rPr lang="fr-FR" altLang="en-US" sz="2400">
                <a:ea typeface="ＭＳ Ｐゴシック" panose="020B0600070205080204" pitchFamily="34" charset="-128"/>
              </a:rPr>
              <a:t>lorsque les jambes ou les pieds descendent en premier</a:t>
            </a:r>
            <a:r>
              <a:rPr lang="fr-FR" altLang="en-US" sz="2400" u="sng">
                <a:ea typeface="ＭＳ Ｐゴシック" panose="020B0600070205080204" pitchFamily="34" charset="-128"/>
              </a:rPr>
              <a:t> </a:t>
            </a:r>
            <a:endParaRPr lang="fr-FR" altLang="en-US" sz="2400">
              <a:ea typeface="ＭＳ Ｐゴシック" panose="020B0600070205080204" pitchFamily="34" charset="-128"/>
            </a:endParaRPr>
          </a:p>
        </p:txBody>
      </p:sp>
      <p:sp>
        <p:nvSpPr>
          <p:cNvPr id="28676" name="Espace réservé du texte 4"/>
          <p:cNvSpPr>
            <a:spLocks noGrp="1"/>
          </p:cNvSpPr>
          <p:nvPr>
            <p:ph type="body" sz="half" idx="3"/>
          </p:nvPr>
        </p:nvSpPr>
        <p:spPr>
          <a:xfrm>
            <a:off x="4664075" y="328613"/>
            <a:ext cx="4022725" cy="639762"/>
          </a:xfrm>
          <a:ln>
            <a:headEnd/>
            <a:tailEnd/>
          </a:ln>
        </p:spPr>
        <p:txBody>
          <a:bodyPr/>
          <a:lstStyle/>
          <a:p>
            <a:pPr marL="63500"/>
            <a:r>
              <a:rPr lang="fr-FR" altLang="en-US" sz="2400" u="sng">
                <a:ea typeface="ＭＳ Ｐゴシック" panose="020B0600070205080204" pitchFamily="34" charset="-128"/>
              </a:rPr>
              <a:t>siège décomplété :</a:t>
            </a:r>
            <a:r>
              <a:rPr lang="fr-FR" altLang="en-US" sz="2400">
                <a:ea typeface="ＭＳ Ｐゴシック" panose="020B0600070205080204" pitchFamily="34" charset="-128"/>
              </a:rPr>
              <a:t>les jambes sont étendues devant le tronc </a:t>
            </a:r>
            <a:r>
              <a:rPr lang="fr-FR" altLang="en-US" sz="2400" u="sng">
                <a:ea typeface="ＭＳ Ｐゴシック" panose="020B0600070205080204" pitchFamily="34" charset="-128"/>
              </a:rPr>
              <a:t> </a:t>
            </a:r>
            <a:endParaRPr lang="fr-FR" altLang="en-US" sz="2400">
              <a:ea typeface="ＭＳ Ｐゴシック" panose="020B0600070205080204" pitchFamily="34" charset="-128"/>
            </a:endParaRPr>
          </a:p>
        </p:txBody>
      </p:sp>
      <p:pic>
        <p:nvPicPr>
          <p:cNvPr id="28677" name="Espace réservé du contenu 9" descr="siege4.jpg"/>
          <p:cNvPicPr>
            <a:picLocks noGrp="1" noChangeAspect="1"/>
          </p:cNvPicPr>
          <p:nvPr>
            <p:ph sz="quarter" idx="4"/>
          </p:nvPr>
        </p:nvPicPr>
        <p:blipFill>
          <a:blip r:embed="rId2">
            <a:extLst>
              <a:ext uri="{28A0092B-C50C-407E-A947-70E740481C1C}">
                <a14:useLocalDpi xmlns:a14="http://schemas.microsoft.com/office/drawing/2010/main" val="0"/>
              </a:ext>
            </a:extLst>
          </a:blip>
          <a:srcRect l="-52309" r="-52309"/>
          <a:stretch>
            <a:fillRect/>
          </a:stretch>
        </p:blipFill>
        <p:spPr>
          <a:xfrm>
            <a:off x="4664075" y="1350963"/>
            <a:ext cx="4022725" cy="3810000"/>
          </a:xfrm>
          <a:ln>
            <a:headEnd/>
            <a:tailEnd/>
          </a:ln>
        </p:spPr>
      </p:pic>
      <p:pic>
        <p:nvPicPr>
          <p:cNvPr id="28678" name="Espace réservé du contenu 8" descr="fig_i_13_a.gif"/>
          <p:cNvPicPr>
            <a:picLocks noGrp="1" noChangeAspect="1"/>
          </p:cNvPicPr>
          <p:nvPr>
            <p:ph sz="quarter" idx="2"/>
          </p:nvPr>
        </p:nvPicPr>
        <p:blipFill>
          <a:blip r:embed="rId3">
            <a:extLst>
              <a:ext uri="{28A0092B-C50C-407E-A947-70E740481C1C}">
                <a14:useLocalDpi xmlns:a14="http://schemas.microsoft.com/office/drawing/2010/main" val="0"/>
              </a:ext>
            </a:extLst>
          </a:blip>
          <a:srcRect l="-35899" r="-35899"/>
          <a:stretch>
            <a:fillRect/>
          </a:stretch>
        </p:blipFill>
        <p:spPr>
          <a:xfrm>
            <a:off x="457200" y="1600200"/>
            <a:ext cx="4022725" cy="3560763"/>
          </a:xfrm>
          <a:ln>
            <a:headEnd/>
            <a:tailEnd/>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altLang="en-US" sz="3200">
                <a:effectLst>
                  <a:outerShdw blurRad="38100" dist="38100" dir="2700000" algn="tl">
                    <a:srgbClr val="C0C0C0"/>
                  </a:outerShdw>
                </a:effectLst>
                <a:ea typeface="ＭＳ Ｐゴシック" panose="020B0600070205080204" pitchFamily="34" charset="-128"/>
              </a:rPr>
              <a:t>Les présentations transversales ou obliques</a:t>
            </a:r>
          </a:p>
        </p:txBody>
      </p:sp>
      <p:sp>
        <p:nvSpPr>
          <p:cNvPr id="29699" name="Espace réservé du contenu 7"/>
          <p:cNvSpPr>
            <a:spLocks noGrp="1"/>
          </p:cNvSpPr>
          <p:nvPr>
            <p:ph idx="1"/>
          </p:nvPr>
        </p:nvSpPr>
        <p:spPr/>
        <p:txBody>
          <a:bodyPr/>
          <a:lstStyle/>
          <a:p>
            <a:r>
              <a:rPr lang="fr-FR" altLang="en-US" sz="2400">
                <a:ea typeface="ＭＳ Ｐゴシック" panose="020B0600070205080204" pitchFamily="34" charset="-128"/>
              </a:rPr>
              <a:t>Le fœtus est couché en travers de l’utérus.</a:t>
            </a:r>
          </a:p>
          <a:p>
            <a:r>
              <a:rPr lang="fr-FR" altLang="en-US" sz="2400">
                <a:ea typeface="ＭＳ Ｐゴシック" panose="020B0600070205080204" pitchFamily="34" charset="-128"/>
              </a:rPr>
              <a:t>L’accouchement par les voies naturelles est toujours impossible</a:t>
            </a:r>
          </a:p>
        </p:txBody>
      </p:sp>
      <p:pic>
        <p:nvPicPr>
          <p:cNvPr id="29700" name="Image 8" descr="sie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3200400"/>
            <a:ext cx="30337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en-US">
                <a:effectLst>
                  <a:outerShdw blurRad="38100" dist="38100" dir="2700000" algn="tl">
                    <a:srgbClr val="C0C0C0"/>
                  </a:outerShdw>
                </a:effectLst>
                <a:ea typeface="ＭＳ Ｐゴシック" panose="020B0600070205080204" pitchFamily="34" charset="-128"/>
              </a:rPr>
              <a:t>ANIMATION</a:t>
            </a:r>
          </a:p>
        </p:txBody>
      </p:sp>
      <p:pic>
        <p:nvPicPr>
          <p:cNvPr id="30723" name="animation acct.mov" descr="/Users/veronique/Movies/animation acct.mov">
            <a:hlinkClick r:id="" action="ppaction://media"/>
          </p:cNvPr>
          <p:cNvPicPr>
            <a:picLocks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993900" y="1447800"/>
            <a:ext cx="6381750" cy="4800600"/>
          </a:xfr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307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723"/>
                                        </p:tgtEl>
                                      </p:cBhvr>
                                    </p:cmd>
                                  </p:childTnLst>
                                </p:cTn>
                              </p:par>
                            </p:childTnLst>
                          </p:cTn>
                        </p:par>
                      </p:childTnLst>
                    </p:cTn>
                  </p:par>
                </p:childTnLst>
              </p:cTn>
              <p:nextCondLst>
                <p:cond evt="onClick" delay="0">
                  <p:tgtEl>
                    <p:spTgt spid="30723"/>
                  </p:tgtEl>
                </p:cond>
              </p:nextCondLst>
            </p:seq>
            <p:video>
              <p:cMediaNode>
                <p:cTn id="7" fill="hold" display="0">
                  <p:stCondLst>
                    <p:cond delay="indefinite"/>
                  </p:stCondLst>
                  <p:endCondLst>
                    <p:cond evt="onNext" delay="0">
                      <p:tgtEl>
                        <p:sldTgt/>
                      </p:tgtEl>
                    </p:cond>
                    <p:cond evt="onPrev" delay="0">
                      <p:tgtEl>
                        <p:sldTgt/>
                      </p:tgtEl>
                    </p:cond>
                  </p:endCondLst>
                </p:cTn>
                <p:tgtEl>
                  <p:spTgt spid="3072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7488"/>
            <a:ext cx="6934200" cy="1162050"/>
          </a:xfrm>
        </p:spPr>
        <p:txBody>
          <a:bodyPr/>
          <a:lstStyle/>
          <a:p>
            <a:pPr eaLnBrk="1" hangingPunct="1"/>
            <a:r>
              <a:rPr lang="fr-FR" altLang="en-US" sz="3200" cap="none">
                <a:effectLst>
                  <a:outerShdw blurRad="38100" dist="38100" dir="2700000" algn="tl">
                    <a:srgbClr val="C0C0C0"/>
                  </a:outerShdw>
                </a:effectLst>
                <a:ea typeface="ＭＳ Ｐゴシック" panose="020B0600070205080204" pitchFamily="34" charset="-128"/>
              </a:rPr>
              <a:t>2</a:t>
            </a:r>
            <a:r>
              <a:rPr lang="fr-FR" altLang="en-US" cap="none">
                <a:effectLst>
                  <a:outerShdw blurRad="38100" dist="38100" dir="2700000" algn="tl">
                    <a:srgbClr val="C0C0C0"/>
                  </a:outerShdw>
                </a:effectLst>
                <a:ea typeface="ＭＳ Ｐゴシック" panose="020B0600070205080204" pitchFamily="34" charset="-128"/>
              </a:rPr>
              <a:t> - </a:t>
            </a:r>
            <a:r>
              <a:rPr lang="fr-FR" altLang="en-US" sz="3200" cap="none">
                <a:effectLst>
                  <a:outerShdw blurRad="38100" dist="38100" dir="2700000" algn="tl">
                    <a:srgbClr val="C0C0C0"/>
                  </a:outerShdw>
                </a:effectLst>
                <a:ea typeface="ＭＳ Ｐゴシック" panose="020B0600070205080204" pitchFamily="34" charset="-128"/>
              </a:rPr>
              <a:t>L’EXPULSION (DU FŒTUS)</a:t>
            </a:r>
          </a:p>
        </p:txBody>
      </p:sp>
      <p:sp>
        <p:nvSpPr>
          <p:cNvPr id="31747" name="Espace réservé du texte 2"/>
          <p:cNvSpPr>
            <a:spLocks noGrp="1"/>
          </p:cNvSpPr>
          <p:nvPr>
            <p:ph type="body" idx="2"/>
          </p:nvPr>
        </p:nvSpPr>
        <p:spPr>
          <a:xfrm>
            <a:off x="457200" y="1406525"/>
            <a:ext cx="3810000" cy="698500"/>
          </a:xfrm>
        </p:spPr>
        <p:txBody>
          <a:bodyPr/>
          <a:lstStyle/>
          <a:p>
            <a:pPr marL="44450" eaLnBrk="1" hangingPunct="1">
              <a:spcBef>
                <a:spcPct val="0"/>
              </a:spcBef>
            </a:pPr>
            <a:r>
              <a:rPr lang="fr-FR" altLang="en-US" sz="2800">
                <a:ea typeface="ＭＳ Ｐゴシック" panose="020B0600070205080204" pitchFamily="34" charset="-128"/>
              </a:rPr>
              <a:t>A) L ’ENGAGEMENT</a:t>
            </a:r>
          </a:p>
        </p:txBody>
      </p:sp>
      <p:sp>
        <p:nvSpPr>
          <p:cNvPr id="31748" name="Espace réservé du contenu 3"/>
          <p:cNvSpPr>
            <a:spLocks noGrp="1"/>
          </p:cNvSpPr>
          <p:nvPr>
            <p:ph sz="half" idx="1"/>
          </p:nvPr>
        </p:nvSpPr>
        <p:spPr/>
        <p:txBody>
          <a:bodyPr/>
          <a:lstStyle/>
          <a:p>
            <a:pPr eaLnBrk="1" hangingPunct="1">
              <a:lnSpc>
                <a:spcPct val="90000"/>
              </a:lnSpc>
            </a:pPr>
            <a:r>
              <a:rPr lang="fr-FR" altLang="en-US" sz="3000">
                <a:ea typeface="ＭＳ Ｐゴシック" panose="020B0600070205080204" pitchFamily="34" charset="-128"/>
              </a:rPr>
              <a:t>La présentation est dite engagée lorsque son plus grand diamètre a franchi le détroit supérieur du bassin.</a:t>
            </a:r>
          </a:p>
          <a:p>
            <a:pPr eaLnBrk="1" hangingPunct="1">
              <a:lnSpc>
                <a:spcPct val="90000"/>
              </a:lnSpc>
            </a:pPr>
            <a:r>
              <a:rPr lang="fr-FR" altLang="en-US" sz="3000">
                <a:ea typeface="ＭＳ Ｐゴシック" panose="020B0600070205080204" pitchFamily="34" charset="-128"/>
              </a:rPr>
              <a:t>Des phénomènes successifs préparent l’engagement:</a:t>
            </a:r>
          </a:p>
          <a:p>
            <a:pPr lvl="1" eaLnBrk="1" hangingPunct="1">
              <a:lnSpc>
                <a:spcPct val="90000"/>
              </a:lnSpc>
            </a:pPr>
            <a:r>
              <a:rPr lang="fr-FR" altLang="en-US" sz="2600">
                <a:ea typeface="ＭＳ Ｐゴシック" panose="020B0600070205080204" pitchFamily="34" charset="-128"/>
              </a:rPr>
              <a:t>- L’</a:t>
            </a:r>
            <a:r>
              <a:rPr lang="fr-FR" altLang="en-US" sz="2600" i="1">
                <a:ea typeface="ＭＳ Ｐゴシック" panose="020B0600070205080204" pitchFamily="34" charset="-128"/>
              </a:rPr>
              <a:t>orientation</a:t>
            </a:r>
            <a:r>
              <a:rPr lang="fr-FR" altLang="en-US" sz="2600">
                <a:ea typeface="ＭＳ Ｐゴシック" panose="020B0600070205080204" pitchFamily="34" charset="-128"/>
              </a:rPr>
              <a:t> : la présentation se place dans un diamètre oblique.</a:t>
            </a:r>
          </a:p>
          <a:p>
            <a:pPr lvl="1" eaLnBrk="1" hangingPunct="1">
              <a:lnSpc>
                <a:spcPct val="90000"/>
              </a:lnSpc>
            </a:pPr>
            <a:r>
              <a:rPr lang="fr-FR" altLang="en-US" sz="2600">
                <a:ea typeface="ＭＳ Ｐゴシック" panose="020B0600070205080204" pitchFamily="34" charset="-128"/>
              </a:rPr>
              <a:t>- L’</a:t>
            </a:r>
            <a:r>
              <a:rPr lang="fr-FR" altLang="en-US" sz="2600" i="1">
                <a:ea typeface="ＭＳ Ｐゴシック" panose="020B0600070205080204" pitchFamily="34" charset="-128"/>
              </a:rPr>
              <a:t>amoindrissement</a:t>
            </a:r>
            <a:r>
              <a:rPr lang="fr-FR" altLang="en-US" sz="2600">
                <a:ea typeface="ＭＳ Ｐゴシック" panose="020B0600070205080204" pitchFamily="34" charset="-128"/>
              </a:rPr>
              <a:t> : il est inconstant, il consiste en des déformations plastiques du crane.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7488"/>
            <a:ext cx="3810000" cy="1162050"/>
          </a:xfrm>
        </p:spPr>
        <p:txBody>
          <a:bodyPr/>
          <a:lstStyle/>
          <a:p>
            <a:pPr eaLnBrk="1" hangingPunct="1"/>
            <a:r>
              <a:rPr lang="fr-FR" altLang="en-US" cap="none">
                <a:effectLst>
                  <a:outerShdw blurRad="38100" dist="38100" dir="2700000" algn="tl">
                    <a:srgbClr val="C0C0C0"/>
                  </a:outerShdw>
                </a:effectLst>
                <a:ea typeface="ＭＳ Ｐゴシック" panose="020B0600070205080204" pitchFamily="34" charset="-128"/>
              </a:rPr>
              <a:t>L’EXPULSION (SUITE)</a:t>
            </a:r>
          </a:p>
        </p:txBody>
      </p:sp>
      <p:sp>
        <p:nvSpPr>
          <p:cNvPr id="33795" name="Espace réservé du texte 2"/>
          <p:cNvSpPr>
            <a:spLocks noGrp="1"/>
          </p:cNvSpPr>
          <p:nvPr>
            <p:ph type="body" idx="2"/>
          </p:nvPr>
        </p:nvSpPr>
        <p:spPr>
          <a:xfrm>
            <a:off x="457200" y="1435100"/>
            <a:ext cx="3810000" cy="698500"/>
          </a:xfrm>
        </p:spPr>
        <p:txBody>
          <a:bodyPr wrap="none"/>
          <a:lstStyle/>
          <a:p>
            <a:pPr marL="44450" eaLnBrk="1" hangingPunct="1">
              <a:spcBef>
                <a:spcPct val="0"/>
              </a:spcBef>
            </a:pPr>
            <a:r>
              <a:rPr lang="fr-FR" altLang="en-US" sz="2800">
                <a:ea typeface="ＭＳ Ｐゴシック" panose="020B0600070205080204" pitchFamily="34" charset="-128"/>
              </a:rPr>
              <a:t>B) DESCENTE ET ROTATION</a:t>
            </a:r>
          </a:p>
        </p:txBody>
      </p:sp>
      <p:sp>
        <p:nvSpPr>
          <p:cNvPr id="33796" name="Espace réservé du contenu 3"/>
          <p:cNvSpPr>
            <a:spLocks noGrp="1"/>
          </p:cNvSpPr>
          <p:nvPr>
            <p:ph sz="half" idx="1"/>
          </p:nvPr>
        </p:nvSpPr>
        <p:spPr/>
        <p:txBody>
          <a:bodyPr/>
          <a:lstStyle/>
          <a:p>
            <a:pPr eaLnBrk="1" hangingPunct="1">
              <a:lnSpc>
                <a:spcPct val="90000"/>
              </a:lnSpc>
            </a:pPr>
            <a:r>
              <a:rPr lang="fr-FR" altLang="en-US">
                <a:ea typeface="ＭＳ Ｐゴシック" panose="020B0600070205080204" pitchFamily="34" charset="-128"/>
              </a:rPr>
              <a:t>C’est le parcours du détroit supérieur vers le détroit inférieur du bassin.</a:t>
            </a:r>
          </a:p>
          <a:p>
            <a:pPr eaLnBrk="1" hangingPunct="1">
              <a:lnSpc>
                <a:spcPct val="90000"/>
              </a:lnSpc>
            </a:pPr>
            <a:r>
              <a:rPr lang="fr-FR" altLang="en-US">
                <a:ea typeface="ＭＳ Ｐゴシック" panose="020B0600070205080204" pitchFamily="34" charset="-128"/>
              </a:rPr>
              <a:t>Dans le même temps la présentation prend contact avec la face antérieure du sacrum et ne peut alors continuer sa progression qu’en changeant d’axe qui devient antero-postérieur.</a:t>
            </a:r>
          </a:p>
          <a:p>
            <a:pPr eaLnBrk="1" hangingPunct="1">
              <a:lnSpc>
                <a:spcPct val="90000"/>
              </a:lnSpc>
            </a:pPr>
            <a:r>
              <a:rPr lang="fr-FR" altLang="en-US">
                <a:ea typeface="ＭＳ Ｐゴシック" panose="020B0600070205080204" pitchFamily="34" charset="-128"/>
              </a:rPr>
              <a:t>La tête prend sa position de sortie.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78100" y="1752600"/>
            <a:ext cx="6400800" cy="3133725"/>
          </a:xfrm>
        </p:spPr>
        <p:txBody>
          <a:bodyPr/>
          <a:lstStyle/>
          <a:p>
            <a:pPr eaLnBrk="1" hangingPunct="1"/>
            <a:r>
              <a:rPr lang="fr-FR" altLang="en-US" sz="1800" b="0" cap="none">
                <a:effectLst>
                  <a:outerShdw blurRad="38100" dist="38100" dir="2700000" algn="tl">
                    <a:srgbClr val="C0C0C0"/>
                  </a:outerShdw>
                </a:effectLst>
                <a:ea typeface="ＭＳ Ｐゴシック" panose="020B0600070205080204" pitchFamily="34" charset="-128"/>
              </a:rPr>
              <a:t>L’ACCOUCHEMENT EST L’ENSEMBLE DES PHÉNOMÈNES QUI ONT POUR CONSÉQUENCE LA SORTIE DU FŒTUS ET DE SES ANNEXES HORS DES VOIES GÉNITALES MATERNELLES APRÈS AU MOINS SIX MOIS DE GROSSESSE.</a:t>
            </a:r>
            <a:br>
              <a:rPr lang="fr-FR" altLang="en-US" sz="1800" b="0" cap="none">
                <a:effectLst>
                  <a:outerShdw blurRad="38100" dist="38100" dir="2700000" algn="tl">
                    <a:srgbClr val="C0C0C0"/>
                  </a:outerShdw>
                </a:effectLst>
                <a:ea typeface="ＭＳ Ｐゴシック" panose="020B0600070205080204" pitchFamily="34" charset="-128"/>
              </a:rPr>
            </a:br>
            <a:r>
              <a:rPr lang="fr-FR" altLang="en-US" sz="1800" b="0" cap="none">
                <a:effectLst>
                  <a:outerShdw blurRad="38100" dist="38100" dir="2700000" algn="tl">
                    <a:srgbClr val="C0C0C0"/>
                  </a:outerShdw>
                </a:effectLst>
                <a:ea typeface="ＭＳ Ｐゴシック" panose="020B0600070205080204" pitchFamily="34" charset="-128"/>
              </a:rPr>
              <a:t>IL SE DÉROULE EN 3 PHASES : </a:t>
            </a:r>
            <a:br>
              <a:rPr lang="fr-FR" altLang="en-US" sz="1800" b="0" cap="none">
                <a:effectLst>
                  <a:outerShdw blurRad="38100" dist="38100" dir="2700000" algn="tl">
                    <a:srgbClr val="C0C0C0"/>
                  </a:outerShdw>
                </a:effectLst>
                <a:ea typeface="ＭＳ Ｐゴシック" panose="020B0600070205080204" pitchFamily="34" charset="-128"/>
              </a:rPr>
            </a:br>
            <a:r>
              <a:rPr lang="fr-FR" altLang="en-US" sz="1800" b="0" cap="none">
                <a:effectLst>
                  <a:outerShdw blurRad="38100" dist="38100" dir="2700000" algn="tl">
                    <a:srgbClr val="C0C0C0"/>
                  </a:outerShdw>
                </a:effectLst>
                <a:ea typeface="ＭＳ Ｐゴシック" panose="020B0600070205080204" pitchFamily="34" charset="-128"/>
              </a:rPr>
              <a:t>	- LE TRAVAIL =  EFFACEMENT ET DILATATION</a:t>
            </a:r>
            <a:br>
              <a:rPr lang="fr-FR" altLang="en-US" sz="1800" b="0" cap="none">
                <a:effectLst>
                  <a:outerShdw blurRad="38100" dist="38100" dir="2700000" algn="tl">
                    <a:srgbClr val="C0C0C0"/>
                  </a:outerShdw>
                </a:effectLst>
                <a:ea typeface="ＭＳ Ｐゴシック" panose="020B0600070205080204" pitchFamily="34" charset="-128"/>
              </a:rPr>
            </a:br>
            <a:r>
              <a:rPr lang="fr-FR" altLang="en-US" sz="1800" b="0" cap="none">
                <a:effectLst>
                  <a:outerShdw blurRad="38100" dist="38100" dir="2700000" algn="tl">
                    <a:srgbClr val="C0C0C0"/>
                  </a:outerShdw>
                </a:effectLst>
                <a:ea typeface="ＭＳ Ｐゴシック" panose="020B0600070205080204" pitchFamily="34" charset="-128"/>
              </a:rPr>
              <a:t>	- L’EXPULSION =  SORTIE DE L’ENFANT</a:t>
            </a:r>
            <a:br>
              <a:rPr lang="fr-FR" altLang="en-US" sz="1800" b="0" cap="none">
                <a:effectLst>
                  <a:outerShdw blurRad="38100" dist="38100" dir="2700000" algn="tl">
                    <a:srgbClr val="C0C0C0"/>
                  </a:outerShdw>
                </a:effectLst>
                <a:ea typeface="ＭＳ Ｐゴシック" panose="020B0600070205080204" pitchFamily="34" charset="-128"/>
              </a:rPr>
            </a:br>
            <a:r>
              <a:rPr lang="fr-FR" altLang="en-US" sz="1800" b="0" cap="none">
                <a:effectLst>
                  <a:outerShdw blurRad="38100" dist="38100" dir="2700000" algn="tl">
                    <a:srgbClr val="C0C0C0"/>
                  </a:outerShdw>
                </a:effectLst>
                <a:ea typeface="ＭＳ Ｐゴシック" panose="020B0600070205080204" pitchFamily="34" charset="-128"/>
              </a:rPr>
              <a:t>	- LA DÉLIVRANCE = SORTIE DU PLACENTA</a:t>
            </a:r>
          </a:p>
        </p:txBody>
      </p:sp>
      <p:sp>
        <p:nvSpPr>
          <p:cNvPr id="15363" name="Espace réservé du texte 4"/>
          <p:cNvSpPr>
            <a:spLocks noGrp="1"/>
          </p:cNvSpPr>
          <p:nvPr>
            <p:ph type="body" idx="1"/>
          </p:nvPr>
        </p:nvSpPr>
        <p:spPr>
          <a:xfrm>
            <a:off x="2578100" y="0"/>
            <a:ext cx="6400800" cy="1295400"/>
          </a:xfrm>
        </p:spPr>
        <p:txBody>
          <a:bodyPr/>
          <a:lstStyle/>
          <a:p>
            <a:pPr marL="17463" eaLnBrk="1" hangingPunct="1">
              <a:spcBef>
                <a:spcPct val="0"/>
              </a:spcBef>
            </a:pPr>
            <a:r>
              <a:rPr lang="fr-FR" altLang="en-US" sz="4800">
                <a:solidFill>
                  <a:srgbClr val="320E04"/>
                </a:solidFill>
                <a:ea typeface="ＭＳ Ｐゴシック" panose="020B0600070205080204" pitchFamily="34" charset="-128"/>
              </a:rPr>
              <a:t>DÉFINITION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5" y="5715000"/>
            <a:ext cx="8229600" cy="1143000"/>
          </a:xfrm>
        </p:spPr>
        <p:txBody>
          <a:bodyPr/>
          <a:lstStyle/>
          <a:p>
            <a:pPr eaLnBrk="1" hangingPunct="1"/>
            <a:r>
              <a:rPr lang="fr-FR" altLang="en-US" sz="4100">
                <a:effectLst>
                  <a:outerShdw blurRad="38100" dist="38100" dir="2700000" algn="tl">
                    <a:srgbClr val="C0C0C0"/>
                  </a:outerShdw>
                </a:effectLst>
                <a:ea typeface="ＭＳ Ｐゴシック" panose="020B0600070205080204" pitchFamily="34" charset="-128"/>
              </a:rPr>
              <a:t>L’EXPLUSION (SUITE ET FIN)</a:t>
            </a:r>
          </a:p>
        </p:txBody>
      </p:sp>
      <p:sp>
        <p:nvSpPr>
          <p:cNvPr id="34819" name="Espace réservé du texte 8"/>
          <p:cNvSpPr>
            <a:spLocks noGrp="1"/>
          </p:cNvSpPr>
          <p:nvPr>
            <p:ph type="body" idx="1"/>
          </p:nvPr>
        </p:nvSpPr>
        <p:spPr>
          <a:xfrm>
            <a:off x="457200" y="328613"/>
            <a:ext cx="4022725" cy="639762"/>
          </a:xfrm>
          <a:ln>
            <a:headEnd/>
            <a:tailEnd/>
          </a:ln>
        </p:spPr>
        <p:txBody>
          <a:bodyPr/>
          <a:lstStyle/>
          <a:p>
            <a:pPr marL="63500" eaLnBrk="1" hangingPunct="1"/>
            <a:r>
              <a:rPr lang="fr-FR" altLang="en-US" sz="2000">
                <a:ea typeface="ＭＳ Ｐゴシック" panose="020B0600070205080204" pitchFamily="34" charset="-128"/>
              </a:rPr>
              <a:t>C) DÉGAGEMENT</a:t>
            </a:r>
          </a:p>
          <a:p>
            <a:pPr marL="63500" eaLnBrk="1" hangingPunct="1"/>
            <a:endParaRPr lang="fr-FR" altLang="en-US">
              <a:ea typeface="ＭＳ Ｐゴシック" panose="020B0600070205080204" pitchFamily="34" charset="-128"/>
            </a:endParaRPr>
          </a:p>
        </p:txBody>
      </p:sp>
      <p:sp>
        <p:nvSpPr>
          <p:cNvPr id="34820" name="Espace réservé du texte 9"/>
          <p:cNvSpPr>
            <a:spLocks noGrp="1"/>
          </p:cNvSpPr>
          <p:nvPr>
            <p:ph type="body" sz="half" idx="3"/>
          </p:nvPr>
        </p:nvSpPr>
        <p:spPr>
          <a:xfrm>
            <a:off x="4664075" y="328613"/>
            <a:ext cx="4022725" cy="1576387"/>
          </a:xfrm>
          <a:ln>
            <a:headEnd/>
            <a:tailEnd/>
          </a:ln>
        </p:spPr>
        <p:txBody>
          <a:bodyPr/>
          <a:lstStyle/>
          <a:p>
            <a:pPr marL="63500" eaLnBrk="1" hangingPunct="1"/>
            <a:r>
              <a:rPr lang="fr-FR" altLang="en-US" sz="2000">
                <a:ea typeface="ＭＳ Ｐゴシック" panose="020B0600070205080204" pitchFamily="34" charset="-128"/>
              </a:rPr>
              <a:t>Le périnée postérieur s’amplie et la présentation s’encadre dans l’orifice vulvaire gagnant, à chaque poussée, un peu plus de terrain.</a:t>
            </a:r>
          </a:p>
          <a:p>
            <a:pPr marL="63500" eaLnBrk="1" hangingPunct="1"/>
            <a:endParaRPr lang="fr-FR" altLang="en-US">
              <a:ea typeface="ＭＳ Ｐゴシック" panose="020B0600070205080204" pitchFamily="34" charset="-128"/>
            </a:endParaRPr>
          </a:p>
        </p:txBody>
      </p:sp>
      <p:sp>
        <p:nvSpPr>
          <p:cNvPr id="34821" name="Espace réservé du contenu 3"/>
          <p:cNvSpPr>
            <a:spLocks noGrp="1"/>
          </p:cNvSpPr>
          <p:nvPr>
            <p:ph sz="quarter" idx="2"/>
          </p:nvPr>
        </p:nvSpPr>
        <p:spPr>
          <a:xfrm>
            <a:off x="457200" y="969963"/>
            <a:ext cx="4022725" cy="4114800"/>
          </a:xfrm>
          <a:ln>
            <a:headEnd/>
            <a:tailEnd/>
          </a:ln>
        </p:spPr>
        <p:txBody>
          <a:bodyPr/>
          <a:lstStyle/>
          <a:p>
            <a:pPr marL="392113" indent="-273050" eaLnBrk="1" hangingPunct="1">
              <a:lnSpc>
                <a:spcPct val="80000"/>
              </a:lnSpc>
            </a:pPr>
            <a:r>
              <a:rPr lang="fr-FR" altLang="en-US" sz="2200">
                <a:ea typeface="ＭＳ Ｐゴシック" panose="020B0600070205080204" pitchFamily="34" charset="-128"/>
              </a:rPr>
              <a:t>Sous l’effet conjugué des CU et des efforts de poussée maternels, la présentation va se dégager hors des voies génitales.</a:t>
            </a:r>
          </a:p>
        </p:txBody>
      </p:sp>
      <p:pic>
        <p:nvPicPr>
          <p:cNvPr id="34822" name="Espace réservé du contenu 11" descr="Img0002-5e411.jpg"/>
          <p:cNvPicPr>
            <a:picLocks noGrp="1" noChangeAspect="1"/>
          </p:cNvPicPr>
          <p:nvPr>
            <p:ph sz="quarter" idx="4"/>
          </p:nvPr>
        </p:nvPicPr>
        <p:blipFill>
          <a:blip r:embed="rId2">
            <a:extLst>
              <a:ext uri="{28A0092B-C50C-407E-A947-70E740481C1C}">
                <a14:useLocalDpi xmlns:a14="http://schemas.microsoft.com/office/drawing/2010/main" val="0"/>
              </a:ext>
            </a:extLst>
          </a:blip>
          <a:srcRect t="-15775" b="-15775"/>
          <a:stretch>
            <a:fillRect/>
          </a:stretch>
        </p:blipFill>
        <p:spPr>
          <a:xfrm>
            <a:off x="457200" y="2362200"/>
            <a:ext cx="4022725" cy="3560763"/>
          </a:xfrm>
          <a:ln>
            <a:headEnd/>
            <a:tailEnd/>
          </a:ln>
        </p:spPr>
      </p:pic>
      <p:pic>
        <p:nvPicPr>
          <p:cNvPr id="34823" name="Image 12" descr="135.expulsio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54238"/>
            <a:ext cx="29718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344613" y="685800"/>
            <a:ext cx="7497762" cy="457200"/>
          </a:xfrm>
        </p:spPr>
        <p:txBody>
          <a:bodyPr/>
          <a:lstStyle/>
          <a:p>
            <a:pPr eaLnBrk="1" hangingPunct="1"/>
            <a:r>
              <a:rPr lang="fr-FR" altLang="en-US" sz="2400">
                <a:solidFill>
                  <a:schemeClr val="tx1"/>
                </a:solidFill>
                <a:effectLst>
                  <a:outerShdw blurRad="38100" dist="38100" dir="2700000" algn="tl">
                    <a:srgbClr val="C0C0C0"/>
                  </a:outerShdw>
                </a:effectLst>
                <a:ea typeface="ＭＳ Ｐゴシック" panose="020B0600070205080204" pitchFamily="34" charset="-128"/>
              </a:rPr>
              <a:t>La tête s’enroule autour de la symphyse pubienne pour dégager le visage.</a:t>
            </a:r>
            <a:br>
              <a:rPr lang="fr-FR" altLang="en-US" sz="4000">
                <a:effectLst>
                  <a:outerShdw blurRad="38100" dist="38100" dir="2700000" algn="tl">
                    <a:srgbClr val="C0C0C0"/>
                  </a:outerShdw>
                </a:effectLst>
                <a:ea typeface="ＭＳ Ｐゴシック" panose="020B0600070205080204" pitchFamily="34" charset="-128"/>
              </a:rPr>
            </a:br>
            <a:endParaRPr lang="fr-FR" altLang="en-US" sz="3900">
              <a:effectLst>
                <a:outerShdw blurRad="38100" dist="38100" dir="2700000" algn="tl">
                  <a:srgbClr val="C0C0C0"/>
                </a:outerShdw>
              </a:effectLst>
              <a:ea typeface="ＭＳ Ｐゴシック" panose="020B0600070205080204" pitchFamily="34" charset="-128"/>
            </a:endParaRPr>
          </a:p>
        </p:txBody>
      </p:sp>
      <p:pic>
        <p:nvPicPr>
          <p:cNvPr id="35843" name="Espace réservé du contenu 10" descr="Img0006-5251e.jpg"/>
          <p:cNvPicPr>
            <a:picLocks noGrp="1" noChangeAspect="1"/>
          </p:cNvPicPr>
          <p:nvPr>
            <p:ph sz="half" idx="2"/>
          </p:nvPr>
        </p:nvPicPr>
        <p:blipFill>
          <a:blip r:embed="rId2">
            <a:extLst>
              <a:ext uri="{28A0092B-C50C-407E-A947-70E740481C1C}">
                <a14:useLocalDpi xmlns:a14="http://schemas.microsoft.com/office/drawing/2010/main" val="0"/>
              </a:ext>
            </a:extLst>
          </a:blip>
          <a:srcRect t="-44756" b="-44756"/>
          <a:stretch>
            <a:fillRect/>
          </a:stretch>
        </p:blipFill>
        <p:spPr>
          <a:xfrm>
            <a:off x="5276850" y="1143000"/>
            <a:ext cx="3657600" cy="5715000"/>
          </a:xfrm>
        </p:spPr>
      </p:pic>
      <p:pic>
        <p:nvPicPr>
          <p:cNvPr id="35844" name="Espace réservé du contenu 9" descr="1345.degagement.jpg"/>
          <p:cNvPicPr>
            <a:picLocks noGrp="1" noChangeAspect="1"/>
          </p:cNvPicPr>
          <p:nvPr>
            <p:ph sz="half" idx="1"/>
          </p:nvPr>
        </p:nvPicPr>
        <p:blipFill>
          <a:blip r:embed="rId3">
            <a:extLst>
              <a:ext uri="{28A0092B-C50C-407E-A947-70E740481C1C}">
                <a14:useLocalDpi xmlns:a14="http://schemas.microsoft.com/office/drawing/2010/main" val="0"/>
              </a:ext>
            </a:extLst>
          </a:blip>
          <a:srcRect l="-2280" r="-2280"/>
          <a:stretch>
            <a:fillRect/>
          </a:stretch>
        </p:blipFill>
        <p:spPr>
          <a:xfrm>
            <a:off x="1435100" y="1524000"/>
            <a:ext cx="3657600" cy="4664075"/>
          </a:xfrm>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963"/>
            <a:ext cx="8229600" cy="1143000"/>
          </a:xfrm>
        </p:spPr>
        <p:txBody>
          <a:bodyPr/>
          <a:lstStyle/>
          <a:p>
            <a:pPr eaLnBrk="1" hangingPunct="1"/>
            <a:endParaRPr lang="en-US" altLang="en-US">
              <a:effectLst>
                <a:outerShdw blurRad="38100" dist="38100" dir="2700000" algn="tl">
                  <a:srgbClr val="C0C0C0"/>
                </a:outerShdw>
              </a:effectLst>
              <a:ea typeface="ＭＳ Ｐゴシック" panose="020B0600070205080204" pitchFamily="34" charset="-128"/>
            </a:endParaRPr>
          </a:p>
        </p:txBody>
      </p:sp>
      <p:sp>
        <p:nvSpPr>
          <p:cNvPr id="36867" name="Espace réservé du texte 2"/>
          <p:cNvSpPr>
            <a:spLocks noGrp="1"/>
          </p:cNvSpPr>
          <p:nvPr>
            <p:ph type="body" idx="1"/>
          </p:nvPr>
        </p:nvSpPr>
        <p:spPr>
          <a:xfrm>
            <a:off x="457200" y="328613"/>
            <a:ext cx="4022725" cy="1195387"/>
          </a:xfrm>
          <a:ln>
            <a:headEnd/>
            <a:tailEnd/>
          </a:ln>
        </p:spPr>
        <p:txBody>
          <a:bodyPr/>
          <a:lstStyle/>
          <a:p>
            <a:pPr marL="63500" eaLnBrk="1" hangingPunct="1"/>
            <a:r>
              <a:rPr lang="fr-FR" altLang="en-US" sz="2000">
                <a:ea typeface="ＭＳ Ｐゴシック" panose="020B0600070205080204" pitchFamily="34" charset="-128"/>
              </a:rPr>
              <a:t>Une fois la tête dégagée, les épaules s’engagent et se dégagent suivies du reste du corps.</a:t>
            </a:r>
          </a:p>
          <a:p>
            <a:pPr marL="63500" eaLnBrk="1" hangingPunct="1"/>
            <a:endParaRPr lang="fr-FR" altLang="en-US">
              <a:ea typeface="ＭＳ Ｐゴシック" panose="020B0600070205080204" pitchFamily="34" charset="-128"/>
            </a:endParaRPr>
          </a:p>
        </p:txBody>
      </p:sp>
      <p:sp>
        <p:nvSpPr>
          <p:cNvPr id="36868" name="Espace réservé du texte 3"/>
          <p:cNvSpPr>
            <a:spLocks noGrp="1"/>
          </p:cNvSpPr>
          <p:nvPr>
            <p:ph type="body" sz="half" idx="3"/>
          </p:nvPr>
        </p:nvSpPr>
        <p:spPr>
          <a:xfrm>
            <a:off x="4664075" y="328613"/>
            <a:ext cx="4022725" cy="1195387"/>
          </a:xfrm>
          <a:ln>
            <a:headEnd/>
            <a:tailEnd/>
          </a:ln>
        </p:spPr>
        <p:txBody>
          <a:bodyPr/>
          <a:lstStyle/>
          <a:p>
            <a:pPr marL="63500" eaLnBrk="1" hangingPunct="1"/>
            <a:r>
              <a:rPr lang="fr-FR" altLang="en-US" sz="2000">
                <a:ea typeface="ＭＳ Ｐゴシック" panose="020B0600070205080204" pitchFamily="34" charset="-128"/>
              </a:rPr>
              <a:t>La durée de l’expulsion varie suivant la parité. Elle est comprise entre 1 et 2 heures. Les efforts expulsifs durent de 5 à 30 minutes.</a:t>
            </a:r>
          </a:p>
          <a:p>
            <a:pPr marL="63500" eaLnBrk="1" hangingPunct="1"/>
            <a:endParaRPr lang="fr-FR" altLang="en-US">
              <a:ea typeface="ＭＳ Ｐゴシック" panose="020B0600070205080204" pitchFamily="34" charset="-128"/>
            </a:endParaRPr>
          </a:p>
        </p:txBody>
      </p:sp>
      <p:pic>
        <p:nvPicPr>
          <p:cNvPr id="36869" name="Espace réservé du contenu 6" descr="Img0007-6cb87.jpg"/>
          <p:cNvPicPr>
            <a:picLocks noGrp="1" noChangeAspect="1"/>
          </p:cNvPicPr>
          <p:nvPr>
            <p:ph sz="quarter" idx="2"/>
          </p:nvPr>
        </p:nvPicPr>
        <p:blipFill>
          <a:blip r:embed="rId2">
            <a:extLst>
              <a:ext uri="{28A0092B-C50C-407E-A947-70E740481C1C}">
                <a14:useLocalDpi xmlns:a14="http://schemas.microsoft.com/office/drawing/2010/main" val="0"/>
              </a:ext>
            </a:extLst>
          </a:blip>
          <a:srcRect t="-23193" b="-23193"/>
          <a:stretch>
            <a:fillRect/>
          </a:stretch>
        </p:blipFill>
        <p:spPr>
          <a:xfrm>
            <a:off x="457200" y="1524000"/>
            <a:ext cx="4022725" cy="3962400"/>
          </a:xfrm>
          <a:ln>
            <a:headEnd/>
            <a:tailEnd/>
          </a:ln>
        </p:spPr>
      </p:pic>
      <p:pic>
        <p:nvPicPr>
          <p:cNvPr id="36870" name="Espace réservé du contenu 7" descr="135.epaule.jpg"/>
          <p:cNvPicPr>
            <a:picLocks noGrp="1" noChangeAspect="1"/>
          </p:cNvPicPr>
          <p:nvPr>
            <p:ph sz="quarter" idx="4"/>
          </p:nvPr>
        </p:nvPicPr>
        <p:blipFill>
          <a:blip r:embed="rId3">
            <a:extLst>
              <a:ext uri="{28A0092B-C50C-407E-A947-70E740481C1C}">
                <a14:useLocalDpi xmlns:a14="http://schemas.microsoft.com/office/drawing/2010/main" val="0"/>
              </a:ext>
            </a:extLst>
          </a:blip>
          <a:srcRect l="-25316" r="-25316"/>
          <a:stretch>
            <a:fillRect/>
          </a:stretch>
        </p:blipFill>
        <p:spPr>
          <a:xfrm>
            <a:off x="4664075" y="1925638"/>
            <a:ext cx="4022725" cy="3560762"/>
          </a:xfrm>
          <a:ln>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altLang="en-US">
                <a:effectLst>
                  <a:outerShdw blurRad="38100" dist="38100" dir="2700000" algn="tl">
                    <a:srgbClr val="C0C0C0"/>
                  </a:outerShdw>
                </a:effectLst>
                <a:ea typeface="ＭＳ Ｐゴシック" panose="020B0600070205080204" pitchFamily="34" charset="-128"/>
              </a:rPr>
              <a:t>L’EPISIOTOMIE</a:t>
            </a:r>
          </a:p>
        </p:txBody>
      </p:sp>
      <p:sp>
        <p:nvSpPr>
          <p:cNvPr id="37891" name="Espace réservé du contenu 9"/>
          <p:cNvSpPr>
            <a:spLocks noGrp="1"/>
          </p:cNvSpPr>
          <p:nvPr>
            <p:ph idx="1"/>
          </p:nvPr>
        </p:nvSpPr>
        <p:spPr/>
        <p:txBody>
          <a:bodyPr/>
          <a:lstStyle/>
          <a:p>
            <a:r>
              <a:rPr lang="fr-FR" altLang="en-US" sz="2800">
                <a:ea typeface="ＭＳ Ｐゴシック" panose="020B0600070205080204" pitchFamily="34" charset="-128"/>
              </a:rPr>
              <a:t>L’épisiotomie est une intervention chirurgicale qui consiste à la section d’une partie du périnée de la femme au moment de l’accouchement afin de réduire le risque de déchirure en facilitant l’expulsion fœtale.</a:t>
            </a:r>
          </a:p>
          <a:p>
            <a:r>
              <a:rPr lang="fr-FR" altLang="en-US" sz="2800">
                <a:ea typeface="ＭＳ Ｐゴシック" panose="020B0600070205080204" pitchFamily="34" charset="-128"/>
              </a:rPr>
              <a:t>Elle est réservée aujourd'hui à de rares cas et à des situations particulières. Elle est pratiquée par une sage-femme ou par l’obstétricien.</a:t>
            </a:r>
          </a:p>
          <a:p>
            <a:r>
              <a:rPr lang="fr-FR" altLang="en-US" sz="2800">
                <a:ea typeface="ＭＳ Ｐゴシック" panose="020B0600070205080204" pitchFamily="34" charset="-128"/>
              </a:rPr>
              <a:t> L’épisiotomie mesure trois à quatre centimètres de longueur en moyenne.</a:t>
            </a:r>
          </a:p>
          <a:p>
            <a:endParaRPr lang="fr-FR" altLang="en-US">
              <a:ea typeface="ＭＳ Ｐゴシック" panose="020B0600070205080204" pitchFamily="34" charset="-128"/>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5160963"/>
            <a:ext cx="8229600" cy="1143000"/>
          </a:xfrm>
        </p:spPr>
        <p:txBody>
          <a:bodyPr/>
          <a:lstStyle/>
          <a:p>
            <a:endParaRPr lang="en-US" altLang="en-US">
              <a:effectLst>
                <a:outerShdw blurRad="38100" dist="38100" dir="2700000" algn="tl">
                  <a:srgbClr val="C0C0C0"/>
                </a:outerShdw>
              </a:effectLst>
              <a:ea typeface="ＭＳ Ｐゴシック" panose="020B0600070205080204" pitchFamily="34" charset="-128"/>
            </a:endParaRPr>
          </a:p>
        </p:txBody>
      </p:sp>
      <p:sp>
        <p:nvSpPr>
          <p:cNvPr id="38915" name="Espace réservé du texte 4"/>
          <p:cNvSpPr>
            <a:spLocks noGrp="1"/>
          </p:cNvSpPr>
          <p:nvPr>
            <p:ph type="body" idx="1"/>
          </p:nvPr>
        </p:nvSpPr>
        <p:spPr>
          <a:xfrm>
            <a:off x="457200" y="328613"/>
            <a:ext cx="4022725" cy="639762"/>
          </a:xfrm>
          <a:ln>
            <a:headEnd/>
            <a:tailEnd/>
          </a:ln>
        </p:spPr>
        <p:txBody>
          <a:bodyPr/>
          <a:lstStyle/>
          <a:p>
            <a:pPr marL="63500"/>
            <a:r>
              <a:rPr lang="fr-FR" altLang="en-US" sz="2800">
                <a:ea typeface="ＭＳ Ｐゴシック" panose="020B0600070205080204" pitchFamily="34" charset="-128"/>
              </a:rPr>
              <a:t>Facteurs de risque</a:t>
            </a:r>
          </a:p>
        </p:txBody>
      </p:sp>
      <p:sp>
        <p:nvSpPr>
          <p:cNvPr id="38916" name="Espace réservé du texte 6"/>
          <p:cNvSpPr>
            <a:spLocks noGrp="1"/>
          </p:cNvSpPr>
          <p:nvPr>
            <p:ph type="body" sz="half" idx="3"/>
          </p:nvPr>
        </p:nvSpPr>
        <p:spPr>
          <a:xfrm>
            <a:off x="4664075" y="328613"/>
            <a:ext cx="4022725" cy="639762"/>
          </a:xfrm>
          <a:ln>
            <a:headEnd/>
            <a:tailEnd/>
          </a:ln>
        </p:spPr>
        <p:txBody>
          <a:bodyPr/>
          <a:lstStyle/>
          <a:p>
            <a:pPr marL="63500"/>
            <a:r>
              <a:rPr lang="fr-FR" altLang="en-US" sz="2400">
                <a:ea typeface="ＭＳ Ｐゴシック" panose="020B0600070205080204" pitchFamily="34" charset="-128"/>
              </a:rPr>
              <a:t>Médiane ou médio-latérale</a:t>
            </a:r>
          </a:p>
        </p:txBody>
      </p:sp>
      <p:sp>
        <p:nvSpPr>
          <p:cNvPr id="38917" name="Espace réservé du contenu 5"/>
          <p:cNvSpPr>
            <a:spLocks noGrp="1"/>
          </p:cNvSpPr>
          <p:nvPr>
            <p:ph sz="quarter" idx="2"/>
          </p:nvPr>
        </p:nvSpPr>
        <p:spPr>
          <a:xfrm>
            <a:off x="457200" y="969963"/>
            <a:ext cx="4022725" cy="4114800"/>
          </a:xfrm>
          <a:ln>
            <a:headEnd/>
            <a:tailEnd/>
          </a:ln>
        </p:spPr>
        <p:txBody>
          <a:bodyPr/>
          <a:lstStyle/>
          <a:p>
            <a:pPr marL="392113" indent="-273050"/>
            <a:r>
              <a:rPr lang="fr-FR" altLang="en-US">
                <a:ea typeface="ＭＳ Ｐゴシック" panose="020B0600070205080204" pitchFamily="34" charset="-128"/>
              </a:rPr>
              <a:t>Extraction instrumentale par forceps.</a:t>
            </a:r>
          </a:p>
          <a:p>
            <a:pPr marL="392113" indent="-273050"/>
            <a:r>
              <a:rPr lang="fr-FR" altLang="en-US">
                <a:ea typeface="ＭＳ Ｐゴシック" panose="020B0600070205080204" pitchFamily="34" charset="-128"/>
              </a:rPr>
              <a:t>Accouchement en présentation du siège.</a:t>
            </a:r>
          </a:p>
          <a:p>
            <a:pPr marL="392113" indent="-273050"/>
            <a:r>
              <a:rPr lang="fr-FR" altLang="en-US">
                <a:ea typeface="ＭＳ Ｐゴシック" panose="020B0600070205080204" pitchFamily="34" charset="-128"/>
              </a:rPr>
              <a:t>Grossesse gémellaire.</a:t>
            </a:r>
          </a:p>
          <a:p>
            <a:pPr marL="392113" indent="-273050"/>
            <a:r>
              <a:rPr lang="fr-FR" altLang="en-US">
                <a:ea typeface="ＭＳ Ｐゴシック" panose="020B0600070205080204" pitchFamily="34" charset="-128"/>
              </a:rPr>
              <a:t>Primiparité.</a:t>
            </a:r>
          </a:p>
          <a:p>
            <a:pPr marL="392113" indent="-273050"/>
            <a:r>
              <a:rPr lang="fr-FR" altLang="en-US">
                <a:ea typeface="ＭＳ Ｐゴシック" panose="020B0600070205080204" pitchFamily="34" charset="-128"/>
              </a:rPr>
              <a:t>Recours à l’analgésie péridurale.</a:t>
            </a:r>
          </a:p>
          <a:p>
            <a:pPr marL="392113" indent="-273050"/>
            <a:endParaRPr lang="fr-FR" altLang="en-US">
              <a:ea typeface="ＭＳ Ｐゴシック" panose="020B0600070205080204" pitchFamily="34" charset="-128"/>
            </a:endParaRPr>
          </a:p>
        </p:txBody>
      </p:sp>
      <p:sp>
        <p:nvSpPr>
          <p:cNvPr id="38918" name="Espace réservé du contenu 7"/>
          <p:cNvSpPr>
            <a:spLocks noGrp="1"/>
          </p:cNvSpPr>
          <p:nvPr>
            <p:ph sz="quarter" idx="4"/>
          </p:nvPr>
        </p:nvSpPr>
        <p:spPr>
          <a:xfrm>
            <a:off x="4664075" y="969963"/>
            <a:ext cx="4022725" cy="4114800"/>
          </a:xfrm>
          <a:ln>
            <a:headEnd/>
            <a:tailEnd/>
          </a:ln>
        </p:spPr>
        <p:txBody>
          <a:bodyPr/>
          <a:lstStyle/>
          <a:p>
            <a:pPr marL="392113" indent="-273050"/>
            <a:endParaRPr lang="en-US" altLang="en-US">
              <a:ea typeface="ＭＳ Ｐゴシック" panose="020B0600070205080204" pitchFamily="34" charset="-128"/>
            </a:endParaRPr>
          </a:p>
        </p:txBody>
      </p:sp>
      <p:pic>
        <p:nvPicPr>
          <p:cNvPr id="38919" name="Imag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075" y="1447800"/>
            <a:ext cx="3810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435100" y="274638"/>
            <a:ext cx="7499350" cy="868362"/>
          </a:xfrm>
        </p:spPr>
        <p:txBody>
          <a:bodyPr/>
          <a:lstStyle/>
          <a:p>
            <a:r>
              <a:rPr lang="fr-FR" altLang="en-US">
                <a:effectLst>
                  <a:outerShdw blurRad="38100" dist="38100" dir="2700000" algn="tl">
                    <a:srgbClr val="C0C0C0"/>
                  </a:outerShdw>
                </a:effectLst>
                <a:ea typeface="ＭＳ Ｐゴシック" panose="020B0600070205080204" pitchFamily="34" charset="-128"/>
              </a:rPr>
              <a:t>Risques et complications</a:t>
            </a:r>
          </a:p>
        </p:txBody>
      </p:sp>
      <p:sp>
        <p:nvSpPr>
          <p:cNvPr id="39939" name="Espace réservé du contenu 7"/>
          <p:cNvSpPr>
            <a:spLocks noGrp="1"/>
          </p:cNvSpPr>
          <p:nvPr>
            <p:ph idx="1"/>
          </p:nvPr>
        </p:nvSpPr>
        <p:spPr>
          <a:xfrm>
            <a:off x="1435100" y="1143000"/>
            <a:ext cx="7499350" cy="5105400"/>
          </a:xfrm>
        </p:spPr>
        <p:txBody>
          <a:bodyPr/>
          <a:lstStyle/>
          <a:p>
            <a:r>
              <a:rPr lang="fr-FR" altLang="en-US" sz="2000">
                <a:ea typeface="ＭＳ Ｐゴシック" panose="020B0600070205080204" pitchFamily="34" charset="-128"/>
              </a:rPr>
              <a:t>Augmentation des pertes sanguines liées à l’accouchement.</a:t>
            </a:r>
          </a:p>
          <a:p>
            <a:r>
              <a:rPr lang="fr-FR" altLang="en-US" sz="2000">
                <a:ea typeface="ＭＳ Ｐゴシック" panose="020B0600070205080204" pitchFamily="34" charset="-128"/>
              </a:rPr>
              <a:t>Augmentation de la douleur et de la durée de cicatrisation par rapport à une déchirure périnéale simple.</a:t>
            </a:r>
          </a:p>
          <a:p>
            <a:r>
              <a:rPr lang="fr-FR" altLang="en-US" sz="2000">
                <a:ea typeface="ＭＳ Ｐゴシック" panose="020B0600070205080204" pitchFamily="34" charset="-128"/>
              </a:rPr>
              <a:t>Risque d’infection, d’abcès ou de lâchage des points de suture.</a:t>
            </a:r>
          </a:p>
          <a:p>
            <a:r>
              <a:rPr lang="fr-FR" altLang="en-US" sz="2000">
                <a:ea typeface="ＭＳ Ｐゴシック" panose="020B0600070205080204" pitchFamily="34" charset="-128"/>
              </a:rPr>
              <a:t>Hématome ou thrombus vaginal nécessitant rarement une ré intervention chirurgicale voire une transfusion sanguine.</a:t>
            </a:r>
          </a:p>
          <a:p>
            <a:r>
              <a:rPr lang="fr-FR" altLang="en-US" sz="2000">
                <a:ea typeface="ＭＳ Ｐゴシック" panose="020B0600070205080204" pitchFamily="34" charset="-128"/>
              </a:rPr>
              <a:t>Cas exceptionnels de blessure du nouveau né.</a:t>
            </a:r>
          </a:p>
          <a:p>
            <a:r>
              <a:rPr lang="fr-FR" altLang="en-US" sz="2000">
                <a:ea typeface="ＭＳ Ｐゴシック" panose="020B0600070205080204" pitchFamily="34" charset="-128"/>
              </a:rPr>
              <a:t>L’épisiotomie médiane augmente le risque de déchirure grave du périnée.</a:t>
            </a:r>
          </a:p>
          <a:p>
            <a:r>
              <a:rPr lang="fr-FR" altLang="en-US" sz="2000">
                <a:ea typeface="ＭＳ Ｐゴシック" panose="020B0600070205080204" pitchFamily="34" charset="-128"/>
              </a:rPr>
              <a:t>Il semble que la présence d’une épisiotomie augmente le risque de dyspareunie (douleur vulvaire pendant les rapports) lors de la reprise des relations sexuelles par rapport à l’absence d’épisiotomie.</a:t>
            </a:r>
          </a:p>
          <a:p>
            <a:r>
              <a:rPr lang="fr-FR" altLang="en-US" sz="2000">
                <a:ea typeface="ＭＳ Ｐゴシック" panose="020B0600070205080204" pitchFamily="34" charset="-128"/>
              </a:rPr>
              <a:t>Apparition d’un granulome inflammatoire ou d’une endométriose au niveau de la cicatrice d’épisiotomie à distance de l’accouchement.</a:t>
            </a:r>
          </a:p>
          <a:p>
            <a:endParaRPr lang="fr-FR" altLang="en-US">
              <a:ea typeface="ＭＳ Ｐゴシック" panose="020B0600070205080204" pitchFamily="34" charset="-128"/>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7488"/>
            <a:ext cx="5638800" cy="1162050"/>
          </a:xfrm>
        </p:spPr>
        <p:txBody>
          <a:bodyPr/>
          <a:lstStyle/>
          <a:p>
            <a:pPr eaLnBrk="1" hangingPunct="1"/>
            <a:r>
              <a:rPr lang="fr-FR" altLang="en-US" sz="3200" cap="none">
                <a:effectLst>
                  <a:outerShdw blurRad="38100" dist="38100" dir="2700000" algn="tl">
                    <a:srgbClr val="C0C0C0"/>
                  </a:outerShdw>
                </a:effectLst>
                <a:ea typeface="ＭＳ Ｐゴシック" panose="020B0600070205080204" pitchFamily="34" charset="-128"/>
              </a:rPr>
              <a:t>3 - LA DÉLIVRANCE</a:t>
            </a:r>
          </a:p>
        </p:txBody>
      </p:sp>
      <p:sp>
        <p:nvSpPr>
          <p:cNvPr id="40963" name="Espace réservé du texte 2"/>
          <p:cNvSpPr>
            <a:spLocks noGrp="1"/>
          </p:cNvSpPr>
          <p:nvPr>
            <p:ph type="body" idx="2"/>
          </p:nvPr>
        </p:nvSpPr>
        <p:spPr>
          <a:xfrm>
            <a:off x="457200" y="1406525"/>
            <a:ext cx="5181600" cy="698500"/>
          </a:xfrm>
        </p:spPr>
        <p:txBody>
          <a:bodyPr/>
          <a:lstStyle/>
          <a:p>
            <a:pPr marL="44450" eaLnBrk="1" hangingPunct="1">
              <a:spcBef>
                <a:spcPct val="0"/>
              </a:spcBef>
            </a:pPr>
            <a:r>
              <a:rPr lang="fr-FR" altLang="en-US" sz="2000">
                <a:ea typeface="ＭＳ Ｐゴシック" panose="020B0600070205080204" pitchFamily="34" charset="-128"/>
              </a:rPr>
              <a:t>DERNIER TEMPS DE L’ACCOUCHEMENT</a:t>
            </a:r>
          </a:p>
        </p:txBody>
      </p:sp>
      <p:sp>
        <p:nvSpPr>
          <p:cNvPr id="40964" name="Espace réservé du contenu 3"/>
          <p:cNvSpPr>
            <a:spLocks noGrp="1"/>
          </p:cNvSpPr>
          <p:nvPr>
            <p:ph sz="half" idx="1"/>
          </p:nvPr>
        </p:nvSpPr>
        <p:spPr/>
        <p:txBody>
          <a:bodyPr/>
          <a:lstStyle/>
          <a:p>
            <a:pPr eaLnBrk="1" hangingPunct="1"/>
            <a:r>
              <a:rPr lang="fr-FR" altLang="en-US">
                <a:ea typeface="ＭＳ Ｐゴシック" panose="020B0600070205080204" pitchFamily="34" charset="-128"/>
              </a:rPr>
              <a:t>C’est la sortie du placenta et des membranes.</a:t>
            </a:r>
          </a:p>
        </p:txBody>
      </p:sp>
      <p:pic>
        <p:nvPicPr>
          <p:cNvPr id="40965" name="Image 4" descr="f3_macrom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05163"/>
            <a:ext cx="2832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 5" descr="f3_macrofo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5163"/>
            <a:ext cx="2832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en-US" altLang="en-US">
              <a:effectLst>
                <a:outerShdw blurRad="38100" dist="38100" dir="2700000" algn="tl">
                  <a:srgbClr val="C0C0C0"/>
                </a:outerShdw>
              </a:effectLst>
              <a:ea typeface="ＭＳ Ｐゴシック" panose="020B0600070205080204" pitchFamily="34" charset="-128"/>
            </a:endParaRPr>
          </a:p>
        </p:txBody>
      </p:sp>
      <p:sp>
        <p:nvSpPr>
          <p:cNvPr id="41987" name="Espace réservé du contenu 5"/>
          <p:cNvSpPr>
            <a:spLocks noGrp="1"/>
          </p:cNvSpPr>
          <p:nvPr>
            <p:ph idx="1"/>
          </p:nvPr>
        </p:nvSpPr>
        <p:spPr/>
        <p:txBody>
          <a:bodyPr/>
          <a:lstStyle/>
          <a:p>
            <a:endParaRPr lang="en-US" altLang="en-US">
              <a:ea typeface="ＭＳ Ｐゴシック" panose="020B0600070205080204" pitchFamily="34" charset="-128"/>
            </a:endParaRPr>
          </a:p>
        </p:txBody>
      </p:sp>
      <p:pic>
        <p:nvPicPr>
          <p:cNvPr id="41988"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678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435100" y="274638"/>
            <a:ext cx="7499350" cy="1143000"/>
          </a:xfrm>
        </p:spPr>
        <p:txBody>
          <a:bodyPr/>
          <a:lstStyle/>
          <a:p>
            <a:r>
              <a:rPr lang="fr-FR" altLang="en-US">
                <a:effectLst>
                  <a:outerShdw blurRad="38100" dist="38100" dir="2700000" algn="tl">
                    <a:srgbClr val="C0C0C0"/>
                  </a:outerShdw>
                </a:effectLst>
                <a:ea typeface="ＭＳ Ｐゴシック" panose="020B0600070205080204" pitchFamily="34" charset="-128"/>
              </a:rPr>
              <a:t>La délivrance</a:t>
            </a:r>
          </a:p>
        </p:txBody>
      </p:sp>
      <p:sp>
        <p:nvSpPr>
          <p:cNvPr id="43011" name="ZoneTexte 11"/>
          <p:cNvSpPr txBox="1">
            <a:spLocks noChangeArrowheads="1"/>
          </p:cNvSpPr>
          <p:nvPr/>
        </p:nvSpPr>
        <p:spPr bwMode="auto">
          <a:xfrm>
            <a:off x="1676400" y="1417638"/>
            <a:ext cx="72580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US" sz="2800"/>
              <a:t>Elle évolue en 3 phases :</a:t>
            </a:r>
          </a:p>
          <a:p>
            <a:pPr eaLnBrk="1" hangingPunct="1"/>
            <a:endParaRPr lang="fr-FR" altLang="en-US" sz="2800"/>
          </a:p>
          <a:p>
            <a:pPr lvl="1" eaLnBrk="1" hangingPunct="1">
              <a:buFontTx/>
              <a:buChar char="-"/>
            </a:pPr>
            <a:r>
              <a:rPr lang="fr-FR" altLang="en-US" sz="2800" u="sng"/>
              <a:t>Le décollement </a:t>
            </a:r>
            <a:r>
              <a:rPr lang="fr-FR" altLang="en-US"/>
              <a:t>: assuré par la reprise des CU</a:t>
            </a:r>
          </a:p>
          <a:p>
            <a:pPr lvl="1" eaLnBrk="1" hangingPunct="1">
              <a:buFontTx/>
              <a:buChar char="-"/>
            </a:pPr>
            <a:endParaRPr lang="fr-FR" altLang="en-US"/>
          </a:p>
          <a:p>
            <a:pPr lvl="1" eaLnBrk="1" hangingPunct="1">
              <a:buFontTx/>
              <a:buChar char="-"/>
            </a:pPr>
            <a:r>
              <a:rPr lang="fr-FR" altLang="en-US" sz="2800" u="sng"/>
              <a:t>L’expulsion</a:t>
            </a:r>
            <a:r>
              <a:rPr lang="fr-FR" altLang="en-US"/>
              <a:t> : grâce aux CU, à son poids et aux efforts de la mère.</a:t>
            </a:r>
          </a:p>
          <a:p>
            <a:pPr lvl="1" eaLnBrk="1" hangingPunct="1">
              <a:buFontTx/>
              <a:buChar char="-"/>
            </a:pPr>
            <a:endParaRPr lang="fr-FR" altLang="en-US"/>
          </a:p>
          <a:p>
            <a:pPr lvl="1" eaLnBrk="1" hangingPunct="1"/>
            <a:r>
              <a:rPr lang="fr-FR" altLang="en-US"/>
              <a:t>-</a:t>
            </a:r>
            <a:r>
              <a:rPr lang="fr-FR" altLang="en-US" sz="2800" u="sng"/>
              <a:t> L’hémostase </a:t>
            </a:r>
            <a:r>
              <a:rPr lang="fr-FR" altLang="en-US"/>
              <a:t>: assurée par la rétraction utérine.</a:t>
            </a:r>
          </a:p>
          <a:p>
            <a:pPr eaLnBrk="1" hangingPunct="1"/>
            <a:endParaRPr lang="fr-FR" altLang="en-US" sz="180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pPr eaLnBrk="1" hangingPunct="1"/>
            <a:r>
              <a:rPr lang="fr-FR" altLang="en-US">
                <a:effectLst>
                  <a:outerShdw blurRad="38100" dist="38100" dir="2700000" algn="tl">
                    <a:srgbClr val="C0C0C0"/>
                  </a:outerShdw>
                </a:effectLst>
                <a:ea typeface="ＭＳ Ｐゴシック" panose="020B0600070205080204" pitchFamily="34" charset="-128"/>
              </a:rPr>
              <a:t>LE DÉBUT DU TRAVAIL</a:t>
            </a:r>
          </a:p>
        </p:txBody>
      </p:sp>
      <p:sp>
        <p:nvSpPr>
          <p:cNvPr id="9" name="Espace réservé du contenu 8"/>
          <p:cNvSpPr>
            <a:spLocks noGrp="1"/>
          </p:cNvSpPr>
          <p:nvPr>
            <p:ph idx="1"/>
          </p:nvPr>
        </p:nvSpPr>
        <p:spPr/>
        <p:txBody>
          <a:bodyPr/>
          <a:lstStyle/>
          <a:p>
            <a:pPr eaLnBrk="1" hangingPunct="1"/>
            <a:r>
              <a:rPr lang="fr-FR" altLang="en-US">
                <a:ea typeface="ＭＳ Ｐゴシック" panose="020B0600070205080204" pitchFamily="34" charset="-128"/>
              </a:rPr>
              <a:t>Il existe plusieurs théories sur le déterminisme du travail.</a:t>
            </a:r>
          </a:p>
          <a:p>
            <a:pPr eaLnBrk="1" hangingPunct="1"/>
            <a:endParaRPr lang="fr-FR" altLang="en-US">
              <a:ea typeface="ＭＳ Ｐゴシック" panose="020B0600070205080204" pitchFamily="34" charset="-128"/>
            </a:endParaRPr>
          </a:p>
          <a:p>
            <a:pPr lvl="1" eaLnBrk="1" hangingPunct="1"/>
            <a:r>
              <a:rPr lang="fr-FR" altLang="en-US">
                <a:ea typeface="ＭＳ Ｐゴシック" panose="020B0600070205080204" pitchFamily="34" charset="-128"/>
              </a:rPr>
              <a:t>- Théorie hormonale</a:t>
            </a:r>
          </a:p>
          <a:p>
            <a:pPr lvl="1" eaLnBrk="1" hangingPunct="1"/>
            <a:endParaRPr lang="fr-FR" altLang="en-US">
              <a:ea typeface="ＭＳ Ｐゴシック" panose="020B0600070205080204" pitchFamily="34" charset="-128"/>
            </a:endParaRPr>
          </a:p>
          <a:p>
            <a:pPr lvl="1" eaLnBrk="1" hangingPunct="1"/>
            <a:r>
              <a:rPr lang="fr-FR" altLang="en-US">
                <a:ea typeface="ＭＳ Ｐゴシック" panose="020B0600070205080204" pitchFamily="34" charset="-128"/>
              </a:rPr>
              <a:t>- Théorie immunologique</a:t>
            </a:r>
          </a:p>
          <a:p>
            <a:pPr lvl="1" eaLnBrk="1" hangingPunct="1"/>
            <a:endParaRPr lang="fr-FR" altLang="en-US">
              <a:ea typeface="ＭＳ Ｐゴシック" panose="020B0600070205080204" pitchFamily="34" charset="-128"/>
            </a:endParaRPr>
          </a:p>
          <a:p>
            <a:pPr lvl="1" eaLnBrk="1" hangingPunct="1"/>
            <a:r>
              <a:rPr lang="fr-FR" altLang="en-US">
                <a:ea typeface="ＭＳ Ｐゴシック" panose="020B0600070205080204" pitchFamily="34" charset="-128"/>
              </a:rPr>
              <a:t>- Théorie mécanique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slide(fromBottom)">
                                      <p:cBhvr>
                                        <p:cTn id="11" dur="500"/>
                                        <p:tgtEl>
                                          <p:spTgt spid="9">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slide(fromBottom)">
                                      <p:cBhvr>
                                        <p:cTn id="14" dur="500"/>
                                        <p:tgtEl>
                                          <p:spTgt spid="9">
                                            <p:txEl>
                                              <p:pRg st="2" end="2"/>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slide(fromBottom)">
                                      <p:cBhvr>
                                        <p:cTn id="17" dur="500"/>
                                        <p:tgtEl>
                                          <p:spTgt spid="9">
                                            <p:txEl>
                                              <p:pRg st="4" end="4"/>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Effect transition="in" filter="slide(fromBottom)">
                                      <p:cBhvr>
                                        <p:cTn id="2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17488"/>
            <a:ext cx="3810000" cy="1162050"/>
          </a:xfrm>
        </p:spPr>
        <p:txBody>
          <a:bodyPr/>
          <a:lstStyle/>
          <a:p>
            <a:pPr eaLnBrk="1" hangingPunct="1"/>
            <a:r>
              <a:rPr lang="fr-FR" altLang="en-US" sz="3200" cap="none">
                <a:effectLst>
                  <a:outerShdw blurRad="38100" dist="38100" dir="2700000" algn="tl">
                    <a:srgbClr val="C0C0C0"/>
                  </a:outerShdw>
                </a:effectLst>
                <a:ea typeface="ＭＳ Ｐゴシック" panose="020B0600070205080204" pitchFamily="34" charset="-128"/>
              </a:rPr>
              <a:t>1- LE TRAVAIL</a:t>
            </a:r>
          </a:p>
        </p:txBody>
      </p:sp>
      <p:sp>
        <p:nvSpPr>
          <p:cNvPr id="17411" name="Espace réservé du texte 5"/>
          <p:cNvSpPr>
            <a:spLocks noGrp="1"/>
          </p:cNvSpPr>
          <p:nvPr>
            <p:ph type="body" idx="2"/>
          </p:nvPr>
        </p:nvSpPr>
        <p:spPr>
          <a:xfrm>
            <a:off x="457200" y="1406525"/>
            <a:ext cx="4953000" cy="698500"/>
          </a:xfrm>
        </p:spPr>
        <p:txBody>
          <a:bodyPr/>
          <a:lstStyle/>
          <a:p>
            <a:pPr marL="44450" eaLnBrk="1" hangingPunct="1">
              <a:spcBef>
                <a:spcPct val="0"/>
              </a:spcBef>
            </a:pPr>
            <a:r>
              <a:rPr lang="fr-FR" altLang="en-US" sz="2800">
                <a:ea typeface="ＭＳ Ｐゴシック" panose="020B0600070205080204" pitchFamily="34" charset="-128"/>
              </a:rPr>
              <a:t>EFFACEMENT ET DILATATION</a:t>
            </a:r>
          </a:p>
        </p:txBody>
      </p:sp>
      <p:sp>
        <p:nvSpPr>
          <p:cNvPr id="17412" name="Espace réservé du contenu 7"/>
          <p:cNvSpPr>
            <a:spLocks noGrp="1"/>
          </p:cNvSpPr>
          <p:nvPr>
            <p:ph sz="half" idx="1"/>
          </p:nvPr>
        </p:nvSpPr>
        <p:spPr/>
        <p:txBody>
          <a:bodyPr/>
          <a:lstStyle/>
          <a:p>
            <a:r>
              <a:rPr lang="fr-FR" altLang="en-US">
                <a:ea typeface="ＭＳ Ｐゴシック" panose="020B0600070205080204" pitchFamily="34" charset="-128"/>
              </a:rPr>
              <a:t>Col avant la grossesse</a:t>
            </a:r>
          </a:p>
        </p:txBody>
      </p:sp>
      <p:pic>
        <p:nvPicPr>
          <p:cNvPr id="17413" name="Image 8" descr="collon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810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 9" descr="collon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2832100"/>
            <a:ext cx="3810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435100" y="274638"/>
            <a:ext cx="7499350" cy="1143000"/>
          </a:xfrm>
        </p:spPr>
        <p:txBody>
          <a:bodyPr/>
          <a:lstStyle/>
          <a:p>
            <a:r>
              <a:rPr lang="fr-FR" altLang="en-US" sz="3600">
                <a:effectLst>
                  <a:outerShdw blurRad="38100" dist="38100" dir="2700000" algn="tl">
                    <a:srgbClr val="C0C0C0"/>
                  </a:outerShdw>
                </a:effectLst>
                <a:ea typeface="ＭＳ Ｐゴシック" panose="020B0600070205080204" pitchFamily="34" charset="-128"/>
              </a:rPr>
              <a:t>Col pendant le travail</a:t>
            </a:r>
          </a:p>
        </p:txBody>
      </p:sp>
      <p:pic>
        <p:nvPicPr>
          <p:cNvPr id="18435" name="Espace réservé du contenu 19" descr="coldilat1.jpg"/>
          <p:cNvPicPr>
            <a:picLocks noGrp="1" noChangeAspect="1"/>
          </p:cNvPicPr>
          <p:nvPr>
            <p:ph sz="half" idx="1"/>
          </p:nvPr>
        </p:nvPicPr>
        <p:blipFill>
          <a:blip r:embed="rId2">
            <a:extLst>
              <a:ext uri="{28A0092B-C50C-407E-A947-70E740481C1C}">
                <a14:useLocalDpi xmlns:a14="http://schemas.microsoft.com/office/drawing/2010/main" val="0"/>
              </a:ext>
            </a:extLst>
          </a:blip>
          <a:srcRect t="-18069" b="-18069"/>
          <a:stretch>
            <a:fillRect/>
          </a:stretch>
        </p:blipFill>
        <p:spPr>
          <a:xfrm>
            <a:off x="1219200" y="533400"/>
            <a:ext cx="3657600" cy="4664075"/>
          </a:xfrm>
        </p:spPr>
      </p:pic>
      <p:pic>
        <p:nvPicPr>
          <p:cNvPr id="18436" name="Espace réservé du contenu 20" descr="colefface1.jpg"/>
          <p:cNvPicPr>
            <a:picLocks noGrp="1" noChangeAspect="1"/>
          </p:cNvPicPr>
          <p:nvPr>
            <p:ph sz="half" idx="2"/>
          </p:nvPr>
        </p:nvPicPr>
        <p:blipFill>
          <a:blip r:embed="rId3">
            <a:extLst>
              <a:ext uri="{28A0092B-C50C-407E-A947-70E740481C1C}">
                <a14:useLocalDpi xmlns:a14="http://schemas.microsoft.com/office/drawing/2010/main" val="0"/>
              </a:ext>
            </a:extLst>
          </a:blip>
          <a:srcRect t="-19054" b="-19054"/>
          <a:stretch>
            <a:fillRect/>
          </a:stretch>
        </p:blipFill>
        <p:spPr>
          <a:xfrm>
            <a:off x="5276850" y="533400"/>
            <a:ext cx="3657600" cy="4664075"/>
          </a:xfrm>
        </p:spPr>
      </p:pic>
      <p:pic>
        <p:nvPicPr>
          <p:cNvPr id="18437" name="Image 21" descr="p3%5Fdilatio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4648200"/>
            <a:ext cx="43307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533400"/>
            <a:ext cx="7499350" cy="1143000"/>
          </a:xfrm>
        </p:spPr>
        <p:txBody>
          <a:bodyPr/>
          <a:lstStyle/>
          <a:p>
            <a:pPr eaLnBrk="1" hangingPunct="1">
              <a:lnSpc>
                <a:spcPct val="80000"/>
              </a:lnSpc>
            </a:pPr>
            <a:r>
              <a:rPr lang="fr-FR" altLang="en-US" sz="3200">
                <a:effectLst>
                  <a:outerShdw blurRad="38100" dist="38100" dir="2700000" algn="tl">
                    <a:srgbClr val="C0C0C0"/>
                  </a:outerShdw>
                </a:effectLst>
                <a:ea typeface="ＭＳ Ｐゴシック" panose="020B0600070205080204" pitchFamily="34" charset="-128"/>
              </a:rPr>
              <a:t>A) LA CONTRACTION UTÉRINE</a:t>
            </a:r>
            <a:br>
              <a:rPr lang="fr-FR" altLang="en-US" sz="3200">
                <a:effectLst>
                  <a:outerShdw blurRad="38100" dist="38100" dir="2700000" algn="tl">
                    <a:srgbClr val="C0C0C0"/>
                  </a:outerShdw>
                </a:effectLst>
                <a:ea typeface="ＭＳ Ｐゴシック" panose="020B0600070205080204" pitchFamily="34" charset="-128"/>
              </a:rPr>
            </a:br>
            <a:br>
              <a:rPr lang="fr-FR" altLang="en-US" sz="4000">
                <a:effectLst>
                  <a:outerShdw blurRad="38100" dist="38100" dir="2700000" algn="tl">
                    <a:srgbClr val="C0C0C0"/>
                  </a:outerShdw>
                </a:effectLst>
                <a:ea typeface="ＭＳ Ｐゴシック" panose="020B0600070205080204" pitchFamily="34" charset="-128"/>
              </a:rPr>
            </a:br>
            <a:endParaRPr lang="fr-FR" altLang="en-US" sz="3900">
              <a:effectLst>
                <a:outerShdw blurRad="38100" dist="38100" dir="2700000" algn="tl">
                  <a:srgbClr val="C0C0C0"/>
                </a:outerShdw>
              </a:effectLst>
              <a:ea typeface="ＭＳ Ｐゴシック" panose="020B0600070205080204" pitchFamily="34" charset="-128"/>
            </a:endParaRPr>
          </a:p>
        </p:txBody>
      </p:sp>
      <p:sp>
        <p:nvSpPr>
          <p:cNvPr id="19459" name="ZoneTexte 2"/>
          <p:cNvSpPr txBox="1">
            <a:spLocks noChangeArrowheads="1"/>
          </p:cNvSpPr>
          <p:nvPr/>
        </p:nvSpPr>
        <p:spPr bwMode="auto">
          <a:xfrm>
            <a:off x="1905000" y="1219200"/>
            <a:ext cx="5943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US"/>
              <a:t>- Elle est à l’origine de l’effacement et de la dilatation du col de l’uterus.</a:t>
            </a:r>
          </a:p>
          <a:p>
            <a:pPr eaLnBrk="1" hangingPunct="1"/>
            <a:br>
              <a:rPr lang="fr-FR" altLang="en-US"/>
            </a:br>
            <a:r>
              <a:rPr lang="fr-FR" altLang="en-US"/>
              <a:t>- Elle varie en fréquence et en intensité.</a:t>
            </a:r>
          </a:p>
          <a:p>
            <a:pPr eaLnBrk="1" hangingPunct="1"/>
            <a:br>
              <a:rPr lang="fr-FR" altLang="en-US"/>
            </a:br>
            <a:r>
              <a:rPr lang="fr-FR" altLang="en-US"/>
              <a:t>- Elle n’est pas forcément douloureuse, sa perception varie d’une femme à l’autre.</a:t>
            </a:r>
          </a:p>
          <a:p>
            <a:pPr eaLnBrk="1" hangingPunct="1"/>
            <a:br>
              <a:rPr lang="fr-FR" altLang="en-US"/>
            </a:br>
            <a:r>
              <a:rPr lang="fr-FR" altLang="en-US"/>
              <a:t>- Elle est involontaire, intermittente, régulière, d’intensité progressive.</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35100" y="274638"/>
            <a:ext cx="7499350" cy="1143000"/>
          </a:xfrm>
        </p:spPr>
        <p:txBody>
          <a:bodyPr/>
          <a:lstStyle/>
          <a:p>
            <a:pPr eaLnBrk="1" hangingPunct="1"/>
            <a:r>
              <a:rPr lang="fr-FR" altLang="en-US">
                <a:effectLst>
                  <a:outerShdw blurRad="38100" dist="38100" dir="2700000" algn="tl">
                    <a:srgbClr val="C0C0C0"/>
                  </a:outerShdw>
                </a:effectLst>
                <a:ea typeface="ＭＳ Ｐゴシック" panose="020B0600070205080204" pitchFamily="34" charset="-128"/>
              </a:rPr>
              <a:t>B) DURÉE </a:t>
            </a:r>
          </a:p>
        </p:txBody>
      </p:sp>
      <p:sp>
        <p:nvSpPr>
          <p:cNvPr id="20483" name="ZoneTexte 5"/>
          <p:cNvSpPr txBox="1">
            <a:spLocks noChangeArrowheads="1"/>
          </p:cNvSpPr>
          <p:nvPr/>
        </p:nvSpPr>
        <p:spPr bwMode="auto">
          <a:xfrm>
            <a:off x="1752600" y="1417638"/>
            <a:ext cx="6705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US" sz="2800">
                <a:latin typeface="Gill Sans MT" panose="020B0502020104020203" pitchFamily="34" charset="0"/>
              </a:rPr>
              <a:t>Il existe 2 phases : </a:t>
            </a:r>
          </a:p>
          <a:p>
            <a:pPr eaLnBrk="1" hangingPunct="1"/>
            <a:r>
              <a:rPr lang="fr-FR" altLang="en-US" sz="2800">
                <a:latin typeface="Gill Sans MT" panose="020B0502020104020203" pitchFamily="34" charset="0"/>
              </a:rPr>
              <a:t>- une phase lente de 0 à 5 cm de dilatation</a:t>
            </a:r>
          </a:p>
          <a:p>
            <a:pPr eaLnBrk="1" hangingPunct="1"/>
            <a:endParaRPr lang="fr-FR" altLang="en-US" sz="2800">
              <a:latin typeface="Gill Sans MT" panose="020B0502020104020203" pitchFamily="34" charset="0"/>
            </a:endParaRPr>
          </a:p>
          <a:p>
            <a:pPr eaLnBrk="1" hangingPunct="1"/>
            <a:r>
              <a:rPr lang="fr-FR" altLang="en-US" sz="2800">
                <a:latin typeface="Gill Sans MT" panose="020B0502020104020203" pitchFamily="34" charset="0"/>
              </a:rPr>
              <a:t>- une phase rapide de 5 à 10 cm</a:t>
            </a:r>
          </a:p>
          <a:p>
            <a:pPr eaLnBrk="1" hangingPunct="1"/>
            <a:endParaRPr lang="fr-FR" altLang="en-US" sz="2800">
              <a:latin typeface="Gill Sans MT" panose="020B0502020104020203" pitchFamily="34" charset="0"/>
            </a:endParaRPr>
          </a:p>
          <a:p>
            <a:pPr eaLnBrk="1" hangingPunct="1"/>
            <a:r>
              <a:rPr lang="fr-FR" altLang="en-US" sz="2800">
                <a:latin typeface="Gill Sans MT" panose="020B0502020104020203" pitchFamily="34" charset="0"/>
              </a:rPr>
              <a:t>Pour une primipare le travail dure en moyenne 10 à 12 heures</a:t>
            </a:r>
          </a:p>
          <a:p>
            <a:pPr eaLnBrk="1" hangingPunct="1"/>
            <a:endParaRPr lang="fr-FR" altLang="en-US" sz="2800">
              <a:latin typeface="Gill Sans MT" panose="020B0502020104020203" pitchFamily="34" charset="0"/>
            </a:endParaRPr>
          </a:p>
          <a:p>
            <a:pPr eaLnBrk="1" hangingPunct="1"/>
            <a:r>
              <a:rPr lang="fr-FR" altLang="en-US" sz="2800">
                <a:latin typeface="Gill Sans MT" panose="020B0502020104020203" pitchFamily="34" charset="0"/>
              </a:rPr>
              <a:t>Pour une multipare, il dure en moyenne 4 à 6 heures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7488"/>
            <a:ext cx="8305800" cy="1162050"/>
          </a:xfrm>
        </p:spPr>
        <p:txBody>
          <a:bodyPr anchor="ctr"/>
          <a:lstStyle/>
          <a:p>
            <a:r>
              <a:rPr lang="fr-FR" altLang="en-US" sz="3200" cap="none">
                <a:effectLst>
                  <a:outerShdw blurRad="38100" dist="38100" dir="2700000" algn="tl">
                    <a:srgbClr val="C0C0C0"/>
                  </a:outerShdw>
                </a:effectLst>
                <a:ea typeface="ＭＳ Ｐゴシック" panose="020B0600070205080204" pitchFamily="34" charset="-128"/>
              </a:rPr>
              <a:t>LE MONOTORING FOETAL</a:t>
            </a:r>
          </a:p>
        </p:txBody>
      </p:sp>
      <p:sp>
        <p:nvSpPr>
          <p:cNvPr id="21507" name="Espace réservé du texte 4"/>
          <p:cNvSpPr>
            <a:spLocks noGrp="1"/>
          </p:cNvSpPr>
          <p:nvPr>
            <p:ph type="body" idx="2"/>
          </p:nvPr>
        </p:nvSpPr>
        <p:spPr>
          <a:xfrm>
            <a:off x="457200" y="1143000"/>
            <a:ext cx="7086600" cy="962025"/>
          </a:xfrm>
        </p:spPr>
        <p:txBody>
          <a:bodyPr/>
          <a:lstStyle/>
          <a:p>
            <a:pPr marL="44450">
              <a:spcBef>
                <a:spcPct val="0"/>
              </a:spcBef>
            </a:pPr>
            <a:r>
              <a:rPr lang="fr-FR" altLang="en-US" sz="2400">
                <a:ea typeface="ＭＳ Ｐゴシック" panose="020B0600070205080204" pitchFamily="34" charset="-128"/>
              </a:rPr>
              <a:t>Doit être oscillant réactif entre 120 et 160 bpm</a:t>
            </a:r>
          </a:p>
          <a:p>
            <a:pPr marL="44450">
              <a:spcBef>
                <a:spcPct val="0"/>
              </a:spcBef>
            </a:pPr>
            <a:r>
              <a:rPr lang="fr-FR" altLang="en-US" sz="2400">
                <a:ea typeface="ＭＳ Ｐゴシック" panose="020B0600070205080204" pitchFamily="34" charset="-128"/>
              </a:rPr>
              <a:t>Si &gt; 160 tachycardie</a:t>
            </a:r>
          </a:p>
          <a:p>
            <a:pPr marL="44450">
              <a:spcBef>
                <a:spcPct val="0"/>
              </a:spcBef>
            </a:pPr>
            <a:r>
              <a:rPr lang="fr-FR" altLang="en-US" sz="2400">
                <a:ea typeface="ＭＳ Ｐゴシック" panose="020B0600070205080204" pitchFamily="34" charset="-128"/>
              </a:rPr>
              <a:t>Si &lt; 120 bradycardie</a:t>
            </a:r>
          </a:p>
        </p:txBody>
      </p:sp>
      <p:pic>
        <p:nvPicPr>
          <p:cNvPr id="21508" name="Espace réservé du contenu 3" descr="IMG_0064.JPG"/>
          <p:cNvPicPr>
            <a:picLocks noGrp="1" noChangeAspect="1"/>
          </p:cNvPicPr>
          <p:nvPr>
            <p:ph sz="half" idx="1"/>
          </p:nvPr>
        </p:nvPicPr>
        <p:blipFill>
          <a:blip r:embed="rId2">
            <a:extLst>
              <a:ext uri="{28A0092B-C50C-407E-A947-70E740481C1C}">
                <a14:useLocalDpi xmlns:a14="http://schemas.microsoft.com/office/drawing/2010/main" val="0"/>
              </a:ext>
            </a:extLst>
          </a:blip>
          <a:srcRect l="-86143" r="-86143"/>
          <a:stretch>
            <a:fillRect/>
          </a:stretch>
        </p:blipFill>
        <p:spPr>
          <a:xfrm rot="16200000">
            <a:off x="-800100" y="2400300"/>
            <a:ext cx="8153400" cy="5638800"/>
          </a:xfrm>
        </p:spPr>
      </p:pic>
      <p:pic>
        <p:nvPicPr>
          <p:cNvPr id="2150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810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7488"/>
            <a:ext cx="3810000" cy="773112"/>
          </a:xfrm>
        </p:spPr>
        <p:txBody>
          <a:bodyPr/>
          <a:lstStyle/>
          <a:p>
            <a:r>
              <a:rPr lang="fr-FR" altLang="en-US" sz="3200" cap="none">
                <a:effectLst>
                  <a:outerShdw blurRad="38100" dist="38100" dir="2700000" algn="tl">
                    <a:srgbClr val="C0C0C0"/>
                  </a:outerShdw>
                </a:effectLst>
                <a:ea typeface="ＭＳ Ｐゴシック" panose="020B0600070205080204" pitchFamily="34" charset="-128"/>
              </a:rPr>
              <a:t>LA PERIDURALE</a:t>
            </a:r>
          </a:p>
        </p:txBody>
      </p:sp>
      <p:sp>
        <p:nvSpPr>
          <p:cNvPr id="22531" name="Espace réservé du texte 2"/>
          <p:cNvSpPr>
            <a:spLocks noGrp="1"/>
          </p:cNvSpPr>
          <p:nvPr>
            <p:ph type="body" idx="2"/>
          </p:nvPr>
        </p:nvSpPr>
        <p:spPr>
          <a:xfrm>
            <a:off x="457200" y="1406525"/>
            <a:ext cx="3810000" cy="698500"/>
          </a:xfrm>
        </p:spPr>
        <p:txBody>
          <a:bodyPr/>
          <a:lstStyle/>
          <a:p>
            <a:pPr marL="44450">
              <a:spcBef>
                <a:spcPct val="0"/>
              </a:spcBef>
            </a:pPr>
            <a:endParaRPr lang="en-US" altLang="en-US">
              <a:ea typeface="ＭＳ Ｐゴシック" panose="020B0600070205080204" pitchFamily="34" charset="-128"/>
            </a:endParaRPr>
          </a:p>
        </p:txBody>
      </p:sp>
      <p:sp>
        <p:nvSpPr>
          <p:cNvPr id="22532" name="Espace réservé du contenu 3"/>
          <p:cNvSpPr>
            <a:spLocks noGrp="1"/>
          </p:cNvSpPr>
          <p:nvPr>
            <p:ph sz="half" idx="1"/>
          </p:nvPr>
        </p:nvSpPr>
        <p:spPr>
          <a:xfrm>
            <a:off x="457200" y="990600"/>
            <a:ext cx="8153400" cy="5486400"/>
          </a:xfrm>
        </p:spPr>
        <p:txBody>
          <a:bodyPr/>
          <a:lstStyle/>
          <a:p>
            <a:endParaRPr lang="en-US" altLang="en-US">
              <a:ea typeface="ＭＳ Ｐゴシック" panose="020B0600070205080204" pitchFamily="34" charset="-128"/>
            </a:endParaRPr>
          </a:p>
        </p:txBody>
      </p:sp>
      <p:pic>
        <p:nvPicPr>
          <p:cNvPr id="2253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68580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383</TotalTime>
  <Words>1061</Words>
  <Application>Microsoft Office PowerPoint</Application>
  <PresentationFormat>On-screen Show (4:3)</PresentationFormat>
  <Paragraphs>119</Paragraphs>
  <Slides>28</Slides>
  <Notes>1</Notes>
  <HiddenSlides>0</HiddenSlides>
  <MMClips>2</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L’ACCOUCHEMENT</vt:lpstr>
      <vt:lpstr>L’ACCOUCHEMENT EST L’ENSEMBLE DES PHÉNOMÈNES QUI ONT POUR CONSÉQUENCE LA SORTIE DU FŒTUS ET DE SES ANNEXES HORS DES VOIES GÉNITALES MATERNELLES APRÈS AU MOINS SIX MOIS DE GROSSESSE. IL SE DÉROULE EN 3 PHASES :   - LE TRAVAIL =  EFFACEMENT ET DILATATION  - L’EXPULSION =  SORTIE DE L’ENFANT  - LA DÉLIVRANCE = SORTIE DU PLACENTA</vt:lpstr>
      <vt:lpstr>LE DÉBUT DU TRAVAIL</vt:lpstr>
      <vt:lpstr>1- LE TRAVAIL</vt:lpstr>
      <vt:lpstr>Col pendant le travail</vt:lpstr>
      <vt:lpstr>A) LA CONTRACTION UTÉRINE  </vt:lpstr>
      <vt:lpstr>B) DURÉE </vt:lpstr>
      <vt:lpstr>LE MONOTORING FOETAL</vt:lpstr>
      <vt:lpstr>LA PERIDURALE</vt:lpstr>
      <vt:lpstr>LA PERIDURALE</vt:lpstr>
      <vt:lpstr>C) La poche des eaux</vt:lpstr>
      <vt:lpstr>D) MOBILE FOETAL</vt:lpstr>
      <vt:lpstr>E) Les présentations</vt:lpstr>
      <vt:lpstr>Présentations céphaliques (suite)</vt:lpstr>
      <vt:lpstr>Les présentations du siège (fesses en bas) </vt:lpstr>
      <vt:lpstr>Les présentations transversales ou obliques</vt:lpstr>
      <vt:lpstr>ANIMATION</vt:lpstr>
      <vt:lpstr>2 - L’EXPULSION (DU FŒTUS)</vt:lpstr>
      <vt:lpstr>L’EXPULSION (SUITE)</vt:lpstr>
      <vt:lpstr>L’EXPLUSION (SUITE ET FIN)</vt:lpstr>
      <vt:lpstr>La tête s’enroule autour de la symphyse pubienne pour dégager le visage. </vt:lpstr>
      <vt:lpstr>PowerPoint Presentation</vt:lpstr>
      <vt:lpstr>L’EPISIOTOMIE</vt:lpstr>
      <vt:lpstr>PowerPoint Presentation</vt:lpstr>
      <vt:lpstr>Risques et complications</vt:lpstr>
      <vt:lpstr>3 - LA DÉLIVRANCE</vt:lpstr>
      <vt:lpstr>PowerPoint Presentation</vt:lpstr>
      <vt:lpstr>La délivrance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L’ACCOUCHEMENT</dc:title>
  <dc:creator>Utilisateur de la version d'évaluation de Office 2004</dc:creator>
  <cp:lastModifiedBy>Utilisateur de la version d'évaluation de Office 2004</cp:lastModifiedBy>
  <cp:revision>13</cp:revision>
  <dcterms:created xsi:type="dcterms:W3CDTF">2009-09-01T21:00:57Z</dcterms:created>
  <dcterms:modified xsi:type="dcterms:W3CDTF">2017-01-15T17:44:24Z</dcterms:modified>
</cp:coreProperties>
</file>